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49"/>
  </p:notesMasterIdLst>
  <p:sldIdLst>
    <p:sldId id="298" r:id="rId2"/>
    <p:sldId id="300" r:id="rId3"/>
    <p:sldId id="287" r:id="rId4"/>
    <p:sldId id="301" r:id="rId5"/>
    <p:sldId id="302" r:id="rId6"/>
    <p:sldId id="303" r:id="rId7"/>
    <p:sldId id="288" r:id="rId8"/>
    <p:sldId id="289" r:id="rId9"/>
    <p:sldId id="304" r:id="rId10"/>
    <p:sldId id="264" r:id="rId11"/>
    <p:sldId id="299" r:id="rId12"/>
    <p:sldId id="318" r:id="rId13"/>
    <p:sldId id="257" r:id="rId14"/>
    <p:sldId id="290" r:id="rId15"/>
    <p:sldId id="269" r:id="rId16"/>
    <p:sldId id="272" r:id="rId17"/>
    <p:sldId id="291" r:id="rId18"/>
    <p:sldId id="266" r:id="rId19"/>
    <p:sldId id="267" r:id="rId20"/>
    <p:sldId id="268" r:id="rId21"/>
    <p:sldId id="270" r:id="rId22"/>
    <p:sldId id="293" r:id="rId23"/>
    <p:sldId id="295" r:id="rId24"/>
    <p:sldId id="294" r:id="rId25"/>
    <p:sldId id="296" r:id="rId26"/>
    <p:sldId id="297" r:id="rId27"/>
    <p:sldId id="279" r:id="rId28"/>
    <p:sldId id="292" r:id="rId29"/>
    <p:sldId id="286" r:id="rId30"/>
    <p:sldId id="306" r:id="rId31"/>
    <p:sldId id="313" r:id="rId32"/>
    <p:sldId id="307" r:id="rId33"/>
    <p:sldId id="319" r:id="rId34"/>
    <p:sldId id="320" r:id="rId35"/>
    <p:sldId id="308" r:id="rId36"/>
    <p:sldId id="309" r:id="rId37"/>
    <p:sldId id="315" r:id="rId38"/>
    <p:sldId id="316" r:id="rId39"/>
    <p:sldId id="317" r:id="rId40"/>
    <p:sldId id="310" r:id="rId41"/>
    <p:sldId id="284" r:id="rId42"/>
    <p:sldId id="280" r:id="rId43"/>
    <p:sldId id="281" r:id="rId44"/>
    <p:sldId id="285" r:id="rId45"/>
    <p:sldId id="283" r:id="rId46"/>
    <p:sldId id="282" r:id="rId47"/>
    <p:sldId id="311" r:id="rId4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02" autoAdjust="0"/>
    <p:restoredTop sz="94660"/>
  </p:normalViewPr>
  <p:slideViewPr>
    <p:cSldViewPr>
      <p:cViewPr varScale="1">
        <p:scale>
          <a:sx n="72" d="100"/>
          <a:sy n="72" d="100"/>
        </p:scale>
        <p:origin x="158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B37910-BCB6-41BC-B8A7-B0769108952C}" type="doc">
      <dgm:prSet loTypeId="urn:microsoft.com/office/officeart/2005/8/layout/hierarchy2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39881BE-158D-43D9-BA49-1773E235EF6F}">
      <dgm:prSet phldrT="[Текст]"/>
      <dgm:spPr/>
      <dgm:t>
        <a:bodyPr/>
        <a:lstStyle/>
        <a:p>
          <a:r>
            <a:rPr lang="ru-RU" dirty="0"/>
            <a:t>Детекторы валют</a:t>
          </a:r>
        </a:p>
      </dgm:t>
    </dgm:pt>
    <dgm:pt modelId="{07841F9E-57E1-4336-BA54-E92FDAEBEA34}" type="parTrans" cxnId="{A42DD090-4868-473B-8DC7-06A6B6CBAE7C}">
      <dgm:prSet/>
      <dgm:spPr/>
      <dgm:t>
        <a:bodyPr/>
        <a:lstStyle/>
        <a:p>
          <a:endParaRPr lang="ru-RU"/>
        </a:p>
      </dgm:t>
    </dgm:pt>
    <dgm:pt modelId="{9A2F93BD-37CB-4452-AE4E-58A0D9F3DD48}" type="sibTrans" cxnId="{A42DD090-4868-473B-8DC7-06A6B6CBAE7C}">
      <dgm:prSet/>
      <dgm:spPr/>
      <dgm:t>
        <a:bodyPr/>
        <a:lstStyle/>
        <a:p>
          <a:endParaRPr lang="ru-RU"/>
        </a:p>
      </dgm:t>
    </dgm:pt>
    <dgm:pt modelId="{060EB24D-FFCB-4139-87E8-A6D13A90BC31}">
      <dgm:prSet phldrT="[Текст]"/>
      <dgm:spPr/>
      <dgm:t>
        <a:bodyPr/>
        <a:lstStyle/>
        <a:p>
          <a:r>
            <a:rPr lang="ru-RU" dirty="0"/>
            <a:t>Автоматические</a:t>
          </a:r>
        </a:p>
      </dgm:t>
    </dgm:pt>
    <dgm:pt modelId="{9A9F96BD-A897-41C4-BB71-356114C8FCEA}" type="parTrans" cxnId="{F8063862-7D05-4286-B1A6-326435191F3A}">
      <dgm:prSet/>
      <dgm:spPr/>
      <dgm:t>
        <a:bodyPr/>
        <a:lstStyle/>
        <a:p>
          <a:endParaRPr lang="ru-RU"/>
        </a:p>
      </dgm:t>
    </dgm:pt>
    <dgm:pt modelId="{3D8BA1BF-E910-4449-AC9C-69285645146B}" type="sibTrans" cxnId="{F8063862-7D05-4286-B1A6-326435191F3A}">
      <dgm:prSet/>
      <dgm:spPr/>
      <dgm:t>
        <a:bodyPr/>
        <a:lstStyle/>
        <a:p>
          <a:endParaRPr lang="ru-RU"/>
        </a:p>
      </dgm:t>
    </dgm:pt>
    <dgm:pt modelId="{73519A5F-7344-43E4-ABD5-620BB51FFCD4}">
      <dgm:prSet phldrT="[Текст]"/>
      <dgm:spPr/>
      <dgm:t>
        <a:bodyPr/>
        <a:lstStyle/>
        <a:p>
          <a:r>
            <a:rPr lang="ru-RU" dirty="0"/>
            <a:t>Просмотровые</a:t>
          </a:r>
        </a:p>
      </dgm:t>
    </dgm:pt>
    <dgm:pt modelId="{42A30B7E-5D3C-415E-AFB4-FF5CA4539142}" type="parTrans" cxnId="{AA41A8BD-CEC9-4187-B1F0-CF6E4B0137CB}">
      <dgm:prSet/>
      <dgm:spPr/>
      <dgm:t>
        <a:bodyPr/>
        <a:lstStyle/>
        <a:p>
          <a:endParaRPr lang="ru-RU"/>
        </a:p>
      </dgm:t>
    </dgm:pt>
    <dgm:pt modelId="{A2732018-5236-477E-90EA-F27DD52D0516}" type="sibTrans" cxnId="{AA41A8BD-CEC9-4187-B1F0-CF6E4B0137CB}">
      <dgm:prSet/>
      <dgm:spPr/>
      <dgm:t>
        <a:bodyPr/>
        <a:lstStyle/>
        <a:p>
          <a:endParaRPr lang="ru-RU"/>
        </a:p>
      </dgm:t>
    </dgm:pt>
    <dgm:pt modelId="{86738EE4-6F02-4461-B0DC-90E22D7ED2D2}" type="pres">
      <dgm:prSet presAssocID="{9CB37910-BCB6-41BC-B8A7-B0769108952C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DB948504-2E6C-48A8-921A-0A45AD883795}" type="pres">
      <dgm:prSet presAssocID="{A39881BE-158D-43D9-BA49-1773E235EF6F}" presName="root1" presStyleCnt="0"/>
      <dgm:spPr/>
    </dgm:pt>
    <dgm:pt modelId="{3F9C8E07-D7C1-4114-BB19-406AFBECD842}" type="pres">
      <dgm:prSet presAssocID="{A39881BE-158D-43D9-BA49-1773E235EF6F}" presName="LevelOneTextNode" presStyleLbl="node0" presStyleIdx="0" presStyleCnt="1" custScaleY="142883">
        <dgm:presLayoutVars>
          <dgm:chPref val="3"/>
        </dgm:presLayoutVars>
      </dgm:prSet>
      <dgm:spPr/>
    </dgm:pt>
    <dgm:pt modelId="{1074E0A1-B8C2-4D4D-9413-FFFE8CBB8BC5}" type="pres">
      <dgm:prSet presAssocID="{A39881BE-158D-43D9-BA49-1773E235EF6F}" presName="level2hierChild" presStyleCnt="0"/>
      <dgm:spPr/>
    </dgm:pt>
    <dgm:pt modelId="{FF0B92E7-F1BC-47BF-B7B7-25CA3CF10B4E}" type="pres">
      <dgm:prSet presAssocID="{9A9F96BD-A897-41C4-BB71-356114C8FCEA}" presName="conn2-1" presStyleLbl="parChTrans1D2" presStyleIdx="0" presStyleCnt="2"/>
      <dgm:spPr/>
    </dgm:pt>
    <dgm:pt modelId="{341F1E34-D57F-4478-9CC9-EB21BD93B740}" type="pres">
      <dgm:prSet presAssocID="{9A9F96BD-A897-41C4-BB71-356114C8FCEA}" presName="connTx" presStyleLbl="parChTrans1D2" presStyleIdx="0" presStyleCnt="2"/>
      <dgm:spPr/>
    </dgm:pt>
    <dgm:pt modelId="{55C4E68D-4E2C-43B6-B674-183CCC8EBFCC}" type="pres">
      <dgm:prSet presAssocID="{060EB24D-FFCB-4139-87E8-A6D13A90BC31}" presName="root2" presStyleCnt="0"/>
      <dgm:spPr/>
    </dgm:pt>
    <dgm:pt modelId="{52BBB1A6-C00D-473B-BD2A-3537EDE02BC2}" type="pres">
      <dgm:prSet presAssocID="{060EB24D-FFCB-4139-87E8-A6D13A90BC31}" presName="LevelTwoTextNode" presStyleLbl="node2" presStyleIdx="0" presStyleCnt="2" custScaleY="132084">
        <dgm:presLayoutVars>
          <dgm:chPref val="3"/>
        </dgm:presLayoutVars>
      </dgm:prSet>
      <dgm:spPr/>
    </dgm:pt>
    <dgm:pt modelId="{3548C78E-FAA2-4467-B4CF-425FD9F2202B}" type="pres">
      <dgm:prSet presAssocID="{060EB24D-FFCB-4139-87E8-A6D13A90BC31}" presName="level3hierChild" presStyleCnt="0"/>
      <dgm:spPr/>
    </dgm:pt>
    <dgm:pt modelId="{7306EDFF-41B6-4CA3-B90B-2753B819766D}" type="pres">
      <dgm:prSet presAssocID="{42A30B7E-5D3C-415E-AFB4-FF5CA4539142}" presName="conn2-1" presStyleLbl="parChTrans1D2" presStyleIdx="1" presStyleCnt="2"/>
      <dgm:spPr/>
    </dgm:pt>
    <dgm:pt modelId="{4C15FA59-F2BD-4A2D-8FFA-405D6399EA9D}" type="pres">
      <dgm:prSet presAssocID="{42A30B7E-5D3C-415E-AFB4-FF5CA4539142}" presName="connTx" presStyleLbl="parChTrans1D2" presStyleIdx="1" presStyleCnt="2"/>
      <dgm:spPr/>
    </dgm:pt>
    <dgm:pt modelId="{C984749C-8F81-4EB5-ABBC-48D53D439B3F}" type="pres">
      <dgm:prSet presAssocID="{73519A5F-7344-43E4-ABD5-620BB51FFCD4}" presName="root2" presStyleCnt="0"/>
      <dgm:spPr/>
    </dgm:pt>
    <dgm:pt modelId="{6483C42A-916D-444C-94CD-1E3E84280E6A}" type="pres">
      <dgm:prSet presAssocID="{73519A5F-7344-43E4-ABD5-620BB51FFCD4}" presName="LevelTwoTextNode" presStyleLbl="node2" presStyleIdx="1" presStyleCnt="2" custScaleY="126836">
        <dgm:presLayoutVars>
          <dgm:chPref val="3"/>
        </dgm:presLayoutVars>
      </dgm:prSet>
      <dgm:spPr/>
    </dgm:pt>
    <dgm:pt modelId="{491A1004-251E-4FF6-A67E-88BE819EF20B}" type="pres">
      <dgm:prSet presAssocID="{73519A5F-7344-43E4-ABD5-620BB51FFCD4}" presName="level3hierChild" presStyleCnt="0"/>
      <dgm:spPr/>
    </dgm:pt>
  </dgm:ptLst>
  <dgm:cxnLst>
    <dgm:cxn modelId="{0D802919-F85C-46A6-BC6B-BD99C9A46B5B}" type="presOf" srcId="{9CB37910-BCB6-41BC-B8A7-B0769108952C}" destId="{86738EE4-6F02-4461-B0DC-90E22D7ED2D2}" srcOrd="0" destOrd="0" presId="urn:microsoft.com/office/officeart/2005/8/layout/hierarchy2"/>
    <dgm:cxn modelId="{0B01D325-E832-4058-8735-D4438213E8D8}" type="presOf" srcId="{9A9F96BD-A897-41C4-BB71-356114C8FCEA}" destId="{341F1E34-D57F-4478-9CC9-EB21BD93B740}" srcOrd="1" destOrd="0" presId="urn:microsoft.com/office/officeart/2005/8/layout/hierarchy2"/>
    <dgm:cxn modelId="{349D3F2E-CAC0-4C47-ABCA-1B8C894B0E14}" type="presOf" srcId="{060EB24D-FFCB-4139-87E8-A6D13A90BC31}" destId="{52BBB1A6-C00D-473B-BD2A-3537EDE02BC2}" srcOrd="0" destOrd="0" presId="urn:microsoft.com/office/officeart/2005/8/layout/hierarchy2"/>
    <dgm:cxn modelId="{F8063862-7D05-4286-B1A6-326435191F3A}" srcId="{A39881BE-158D-43D9-BA49-1773E235EF6F}" destId="{060EB24D-FFCB-4139-87E8-A6D13A90BC31}" srcOrd="0" destOrd="0" parTransId="{9A9F96BD-A897-41C4-BB71-356114C8FCEA}" sibTransId="{3D8BA1BF-E910-4449-AC9C-69285645146B}"/>
    <dgm:cxn modelId="{27F27065-AB54-4DDE-A6B8-81CFA1FD6805}" type="presOf" srcId="{42A30B7E-5D3C-415E-AFB4-FF5CA4539142}" destId="{4C15FA59-F2BD-4A2D-8FFA-405D6399EA9D}" srcOrd="1" destOrd="0" presId="urn:microsoft.com/office/officeart/2005/8/layout/hierarchy2"/>
    <dgm:cxn modelId="{3B395245-281C-4340-A823-1B652027E99A}" type="presOf" srcId="{9A9F96BD-A897-41C4-BB71-356114C8FCEA}" destId="{FF0B92E7-F1BC-47BF-B7B7-25CA3CF10B4E}" srcOrd="0" destOrd="0" presId="urn:microsoft.com/office/officeart/2005/8/layout/hierarchy2"/>
    <dgm:cxn modelId="{8207B24F-8627-48C5-B6CD-E9F6C600D851}" type="presOf" srcId="{A39881BE-158D-43D9-BA49-1773E235EF6F}" destId="{3F9C8E07-D7C1-4114-BB19-406AFBECD842}" srcOrd="0" destOrd="0" presId="urn:microsoft.com/office/officeart/2005/8/layout/hierarchy2"/>
    <dgm:cxn modelId="{A42DD090-4868-473B-8DC7-06A6B6CBAE7C}" srcId="{9CB37910-BCB6-41BC-B8A7-B0769108952C}" destId="{A39881BE-158D-43D9-BA49-1773E235EF6F}" srcOrd="0" destOrd="0" parTransId="{07841F9E-57E1-4336-BA54-E92FDAEBEA34}" sibTransId="{9A2F93BD-37CB-4452-AE4E-58A0D9F3DD48}"/>
    <dgm:cxn modelId="{22B676A2-EEAC-48E6-AA70-20B69F47E495}" type="presOf" srcId="{73519A5F-7344-43E4-ABD5-620BB51FFCD4}" destId="{6483C42A-916D-444C-94CD-1E3E84280E6A}" srcOrd="0" destOrd="0" presId="urn:microsoft.com/office/officeart/2005/8/layout/hierarchy2"/>
    <dgm:cxn modelId="{AA41A8BD-CEC9-4187-B1F0-CF6E4B0137CB}" srcId="{A39881BE-158D-43D9-BA49-1773E235EF6F}" destId="{73519A5F-7344-43E4-ABD5-620BB51FFCD4}" srcOrd="1" destOrd="0" parTransId="{42A30B7E-5D3C-415E-AFB4-FF5CA4539142}" sibTransId="{A2732018-5236-477E-90EA-F27DD52D0516}"/>
    <dgm:cxn modelId="{59D93DED-4B9B-4379-8378-E0152B20686A}" type="presOf" srcId="{42A30B7E-5D3C-415E-AFB4-FF5CA4539142}" destId="{7306EDFF-41B6-4CA3-B90B-2753B819766D}" srcOrd="0" destOrd="0" presId="urn:microsoft.com/office/officeart/2005/8/layout/hierarchy2"/>
    <dgm:cxn modelId="{0EE0B3AA-050C-449C-AC66-316CE229FB73}" type="presParOf" srcId="{86738EE4-6F02-4461-B0DC-90E22D7ED2D2}" destId="{DB948504-2E6C-48A8-921A-0A45AD883795}" srcOrd="0" destOrd="0" presId="urn:microsoft.com/office/officeart/2005/8/layout/hierarchy2"/>
    <dgm:cxn modelId="{CB46B6E2-2CFB-4D75-B26B-24D9446A1B9E}" type="presParOf" srcId="{DB948504-2E6C-48A8-921A-0A45AD883795}" destId="{3F9C8E07-D7C1-4114-BB19-406AFBECD842}" srcOrd="0" destOrd="0" presId="urn:microsoft.com/office/officeart/2005/8/layout/hierarchy2"/>
    <dgm:cxn modelId="{2F96FB4F-7497-47DB-A74B-038F279525A8}" type="presParOf" srcId="{DB948504-2E6C-48A8-921A-0A45AD883795}" destId="{1074E0A1-B8C2-4D4D-9413-FFFE8CBB8BC5}" srcOrd="1" destOrd="0" presId="urn:microsoft.com/office/officeart/2005/8/layout/hierarchy2"/>
    <dgm:cxn modelId="{4FF38B13-710A-456E-9B86-ED982F293A0D}" type="presParOf" srcId="{1074E0A1-B8C2-4D4D-9413-FFFE8CBB8BC5}" destId="{FF0B92E7-F1BC-47BF-B7B7-25CA3CF10B4E}" srcOrd="0" destOrd="0" presId="urn:microsoft.com/office/officeart/2005/8/layout/hierarchy2"/>
    <dgm:cxn modelId="{A8ED47DA-6750-48CC-B2FE-E8FD5FBB488B}" type="presParOf" srcId="{FF0B92E7-F1BC-47BF-B7B7-25CA3CF10B4E}" destId="{341F1E34-D57F-4478-9CC9-EB21BD93B740}" srcOrd="0" destOrd="0" presId="urn:microsoft.com/office/officeart/2005/8/layout/hierarchy2"/>
    <dgm:cxn modelId="{7EC46A3E-69B1-4824-846C-00F0CC4246E3}" type="presParOf" srcId="{1074E0A1-B8C2-4D4D-9413-FFFE8CBB8BC5}" destId="{55C4E68D-4E2C-43B6-B674-183CCC8EBFCC}" srcOrd="1" destOrd="0" presId="urn:microsoft.com/office/officeart/2005/8/layout/hierarchy2"/>
    <dgm:cxn modelId="{E56B627F-FBBB-4D89-8AB5-39895984E9EE}" type="presParOf" srcId="{55C4E68D-4E2C-43B6-B674-183CCC8EBFCC}" destId="{52BBB1A6-C00D-473B-BD2A-3537EDE02BC2}" srcOrd="0" destOrd="0" presId="urn:microsoft.com/office/officeart/2005/8/layout/hierarchy2"/>
    <dgm:cxn modelId="{3912B2A3-1321-4F7B-A708-333942D9509A}" type="presParOf" srcId="{55C4E68D-4E2C-43B6-B674-183CCC8EBFCC}" destId="{3548C78E-FAA2-4467-B4CF-425FD9F2202B}" srcOrd="1" destOrd="0" presId="urn:microsoft.com/office/officeart/2005/8/layout/hierarchy2"/>
    <dgm:cxn modelId="{F7AEA24D-7BF6-4072-8A2C-9A73D6C4CFE1}" type="presParOf" srcId="{1074E0A1-B8C2-4D4D-9413-FFFE8CBB8BC5}" destId="{7306EDFF-41B6-4CA3-B90B-2753B819766D}" srcOrd="2" destOrd="0" presId="urn:microsoft.com/office/officeart/2005/8/layout/hierarchy2"/>
    <dgm:cxn modelId="{4D948074-7FCA-42D1-A140-B3A337FF3786}" type="presParOf" srcId="{7306EDFF-41B6-4CA3-B90B-2753B819766D}" destId="{4C15FA59-F2BD-4A2D-8FFA-405D6399EA9D}" srcOrd="0" destOrd="0" presId="urn:microsoft.com/office/officeart/2005/8/layout/hierarchy2"/>
    <dgm:cxn modelId="{149CA767-12DE-4187-B42D-972843A70F80}" type="presParOf" srcId="{1074E0A1-B8C2-4D4D-9413-FFFE8CBB8BC5}" destId="{C984749C-8F81-4EB5-ABBC-48D53D439B3F}" srcOrd="3" destOrd="0" presId="urn:microsoft.com/office/officeart/2005/8/layout/hierarchy2"/>
    <dgm:cxn modelId="{7D81E53D-3F0F-48EA-B232-3F48C397BA56}" type="presParOf" srcId="{C984749C-8F81-4EB5-ABBC-48D53D439B3F}" destId="{6483C42A-916D-444C-94CD-1E3E84280E6A}" srcOrd="0" destOrd="0" presId="urn:microsoft.com/office/officeart/2005/8/layout/hierarchy2"/>
    <dgm:cxn modelId="{F7E34683-532F-4367-9748-A46D87469910}" type="presParOf" srcId="{C984749C-8F81-4EB5-ABBC-48D53D439B3F}" destId="{491A1004-251E-4FF6-A67E-88BE819EF20B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9C8E07-D7C1-4114-BB19-406AFBECD842}">
      <dsp:nvSpPr>
        <dsp:cNvPr id="0" name=""/>
        <dsp:cNvSpPr/>
      </dsp:nvSpPr>
      <dsp:spPr>
        <a:xfrm>
          <a:off x="1176" y="1334320"/>
          <a:ext cx="2211362" cy="15798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Детекторы валют</a:t>
          </a:r>
        </a:p>
      </dsp:txBody>
      <dsp:txXfrm>
        <a:off x="47448" y="1380592"/>
        <a:ext cx="2118818" cy="1487286"/>
      </dsp:txXfrm>
    </dsp:sp>
    <dsp:sp modelId="{FF0B92E7-F1BC-47BF-B7B7-25CA3CF10B4E}">
      <dsp:nvSpPr>
        <dsp:cNvPr id="0" name=""/>
        <dsp:cNvSpPr/>
      </dsp:nvSpPr>
      <dsp:spPr>
        <a:xfrm rot="19106629">
          <a:off x="2063779" y="1708749"/>
          <a:ext cx="1182064" cy="46845"/>
        </a:xfrm>
        <a:custGeom>
          <a:avLst/>
          <a:gdLst/>
          <a:ahLst/>
          <a:cxnLst/>
          <a:rect l="0" t="0" r="0" b="0"/>
          <a:pathLst>
            <a:path>
              <a:moveTo>
                <a:pt x="0" y="23422"/>
              </a:moveTo>
              <a:lnTo>
                <a:pt x="1182064" y="2342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625259" y="1702620"/>
        <a:ext cx="59103" cy="59103"/>
      </dsp:txXfrm>
    </dsp:sp>
    <dsp:sp modelId="{52BBB1A6-C00D-473B-BD2A-3537EDE02BC2}">
      <dsp:nvSpPr>
        <dsp:cNvPr id="0" name=""/>
        <dsp:cNvSpPr/>
      </dsp:nvSpPr>
      <dsp:spPr>
        <a:xfrm>
          <a:off x="3097084" y="609894"/>
          <a:ext cx="2211362" cy="14604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Автоматические</a:t>
          </a:r>
        </a:p>
      </dsp:txBody>
      <dsp:txXfrm>
        <a:off x="3139858" y="652668"/>
        <a:ext cx="2125814" cy="1374880"/>
      </dsp:txXfrm>
    </dsp:sp>
    <dsp:sp modelId="{7306EDFF-41B6-4CA3-B90B-2753B819766D}">
      <dsp:nvSpPr>
        <dsp:cNvPr id="0" name=""/>
        <dsp:cNvSpPr/>
      </dsp:nvSpPr>
      <dsp:spPr>
        <a:xfrm rot="2555493">
          <a:off x="2054058" y="2507383"/>
          <a:ext cx="1201506" cy="46845"/>
        </a:xfrm>
        <a:custGeom>
          <a:avLst/>
          <a:gdLst/>
          <a:ahLst/>
          <a:cxnLst/>
          <a:rect l="0" t="0" r="0" b="0"/>
          <a:pathLst>
            <a:path>
              <a:moveTo>
                <a:pt x="0" y="23422"/>
              </a:moveTo>
              <a:lnTo>
                <a:pt x="1201506" y="2342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624773" y="2500768"/>
        <a:ext cx="60075" cy="60075"/>
      </dsp:txXfrm>
    </dsp:sp>
    <dsp:sp modelId="{6483C42A-916D-444C-94CD-1E3E84280E6A}">
      <dsp:nvSpPr>
        <dsp:cNvPr id="0" name=""/>
        <dsp:cNvSpPr/>
      </dsp:nvSpPr>
      <dsp:spPr>
        <a:xfrm>
          <a:off x="3097084" y="2236175"/>
          <a:ext cx="2211362" cy="14024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Просмотровые</a:t>
          </a:r>
        </a:p>
      </dsp:txBody>
      <dsp:txXfrm>
        <a:off x="3138159" y="2277250"/>
        <a:ext cx="2129212" cy="13202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E6207A-BF7C-4C0D-8FA6-6225501C1C23}" type="datetimeFigureOut">
              <a:rPr lang="ru-RU" smtClean="0"/>
              <a:pPr/>
              <a:t>09.12.2025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38B3FD-9ECB-43A2-8F9E-F18479DA4C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108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8B3FD-9ECB-43A2-8F9E-F18479DA4CFA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8B3FD-9ECB-43A2-8F9E-F18479DA4CFA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8B3FD-9ECB-43A2-8F9E-F18479DA4CFA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8B3FD-9ECB-43A2-8F9E-F18479DA4CFA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8B3FD-9ECB-43A2-8F9E-F18479DA4CFA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8B3FD-9ECB-43A2-8F9E-F18479DA4CFA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8B3FD-9ECB-43A2-8F9E-F18479DA4CFA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8B3FD-9ECB-43A2-8F9E-F18479DA4CFA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8B3FD-9ECB-43A2-8F9E-F18479DA4CFA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8B3FD-9ECB-43A2-8F9E-F18479DA4CFA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8B3FD-9ECB-43A2-8F9E-F18479DA4CFA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8B3FD-9ECB-43A2-8F9E-F18479DA4CFA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8B3FD-9ECB-43A2-8F9E-F18479DA4CFA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8B3FD-9ECB-43A2-8F9E-F18479DA4CFA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8B3FD-9ECB-43A2-8F9E-F18479DA4CFA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8B3FD-9ECB-43A2-8F9E-F18479DA4CFA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8B3FD-9ECB-43A2-8F9E-F18479DA4CFA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8B3FD-9ECB-43A2-8F9E-F18479DA4CFA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8B3FD-9ECB-43A2-8F9E-F18479DA4CFA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8B3FD-9ECB-43A2-8F9E-F18479DA4CFA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8B3FD-9ECB-43A2-8F9E-F18479DA4CFA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8B3FD-9ECB-43A2-8F9E-F18479DA4CFA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8B3FD-9ECB-43A2-8F9E-F18479DA4CFA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8B3FD-9ECB-43A2-8F9E-F18479DA4CFA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8B3FD-9ECB-43A2-8F9E-F18479DA4CFA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8B3FD-9ECB-43A2-8F9E-F18479DA4CFA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8B3FD-9ECB-43A2-8F9E-F18479DA4CFA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8B3FD-9ECB-43A2-8F9E-F18479DA4CFA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8B3FD-9ECB-43A2-8F9E-F18479DA4CFA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8B3FD-9ECB-43A2-8F9E-F18479DA4CFA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9184CA-591C-46B5-A43E-8D0CB93E5B9E}" type="slidenum">
              <a:rPr lang="ru-RU" smtClean="0"/>
              <a:t>31</a:t>
            </a:fld>
            <a:endParaRPr 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9184CA-591C-46B5-A43E-8D0CB93E5B9E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9184CA-591C-46B5-A43E-8D0CB93E5B9E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9184CA-591C-46B5-A43E-8D0CB93E5B9E}" type="slidenum">
              <a:rPr lang="ru-RU" smtClean="0"/>
              <a:pPr/>
              <a:t>36</a:t>
            </a:fld>
            <a:endParaRPr lang="ru-R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3ECB5-3381-45B6-9C31-FCB31F6EFF7F}" type="slidenum">
              <a:rPr lang="ru-RU" smtClean="0"/>
              <a:t>37</a:t>
            </a:fld>
            <a:endParaRPr lang="ru-R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3ECB5-3381-45B6-9C31-FCB31F6EFF7F}" type="slidenum">
              <a:rPr lang="ru-RU" smtClean="0"/>
              <a:t>38</a:t>
            </a:fld>
            <a:endParaRPr lang="ru-RU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0DF8215-8733-40A7-9163-38234C3033FC}" type="slidenum">
              <a:rPr lang="ru-RU" altLang="ru-RU" smtClean="0">
                <a:latin typeface="Times New Roman" pitchFamily="18" charset="0"/>
              </a:rPr>
              <a:pPr/>
              <a:t>39</a:t>
            </a:fld>
            <a:endParaRPr lang="ru-RU" altLang="ru-RU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9184CA-591C-46B5-A43E-8D0CB93E5B9E}" type="slidenum">
              <a:rPr lang="ru-RU" smtClean="0"/>
              <a:pPr/>
              <a:t>40</a:t>
            </a:fld>
            <a:endParaRPr lang="ru-RU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8B3FD-9ECB-43A2-8F9E-F18479DA4CFA}" type="slidenum">
              <a:rPr lang="ru-RU" smtClean="0"/>
              <a:pPr/>
              <a:t>41</a:t>
            </a:fld>
            <a:endParaRPr lang="ru-RU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8B3FD-9ECB-43A2-8F9E-F18479DA4CFA}" type="slidenum">
              <a:rPr lang="ru-RU" smtClean="0"/>
              <a:pPr/>
              <a:t>42</a:t>
            </a:fld>
            <a:endParaRPr lang="ru-RU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8B3FD-9ECB-43A2-8F9E-F18479DA4CFA}" type="slidenum">
              <a:rPr lang="ru-RU" smtClean="0"/>
              <a:pPr/>
              <a:t>43</a:t>
            </a:fld>
            <a:endParaRPr lang="ru-RU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8B3FD-9ECB-43A2-8F9E-F18479DA4CFA}" type="slidenum">
              <a:rPr lang="ru-RU" smtClean="0"/>
              <a:pPr/>
              <a:t>44</a:t>
            </a:fld>
            <a:endParaRPr lang="ru-RU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8B3FD-9ECB-43A2-8F9E-F18479DA4CFA}" type="slidenum">
              <a:rPr lang="ru-RU" smtClean="0"/>
              <a:pPr/>
              <a:t>45</a:t>
            </a:fld>
            <a:endParaRPr lang="ru-RU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8B3FD-9ECB-43A2-8F9E-F18479DA4CFA}" type="slidenum">
              <a:rPr lang="ru-RU" smtClean="0"/>
              <a:pPr/>
              <a:t>46</a:t>
            </a:fld>
            <a:endParaRPr lang="ru-RU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8B3FD-9ECB-43A2-8F9E-F18479DA4CFA}" type="slidenum">
              <a:rPr lang="ru-RU" smtClean="0"/>
              <a:pPr/>
              <a:t>47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9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Группа 1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6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Полилиния 7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0EF8D81C-9B3D-4ECA-8383-13D027F445B1}" type="datetimeFigureOut">
              <a:rPr lang="ru-RU"/>
              <a:pPr>
                <a:defRPr/>
              </a:pPr>
              <a:t>09.12.2025</a:t>
            </a:fld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C403BC09-05C4-423C-9D58-6242FD3759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A259A5-ADDE-4CFE-B5D8-00FE75E1650D}" type="datetimeFigureOut">
              <a:rPr lang="ru-RU"/>
              <a:pPr>
                <a:defRPr/>
              </a:pPr>
              <a:t>09.12.2025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505E4-97AD-4544-933E-8F64E8CDD4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6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Нашивка 7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3CF62EB-2B21-4FD4-932B-52B284557265}" type="datetimeFigureOut">
              <a:rPr lang="ru-RU"/>
              <a:pPr>
                <a:defRPr/>
              </a:pPr>
              <a:t>09.12.2025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16E3689-29BB-42BD-80DD-7C8BC8739A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B9FF5-E4CD-4216-A5F9-92C9212776EE}" type="datetimeFigureOut">
              <a:rPr lang="ru-RU"/>
              <a:pPr>
                <a:defRPr/>
              </a:pPr>
              <a:t>09.12.2025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F44777-213D-4039-8952-C82C5E6766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DA2D36-F274-4219-8CF5-CF0EB8A76090}" type="datetimeFigureOut">
              <a:rPr lang="ru-RU"/>
              <a:pPr>
                <a:defRPr/>
              </a:pPr>
              <a:t>09.12.2025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CDDD6C-A18E-4DF7-AE62-ECC66E9D89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6609C3-BA54-43DD-A30B-A43D2EE57F51}" type="datetimeFigureOut">
              <a:rPr lang="ru-RU"/>
              <a:pPr>
                <a:defRPr/>
              </a:pPr>
              <a:t>09.12.2025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D8A0A-10FB-4653-B7FF-558D46488E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3BD87C-D66F-4474-9AFE-076951398185}" type="datetimeFigureOut">
              <a:rPr lang="ru-RU"/>
              <a:pPr>
                <a:defRPr/>
              </a:pPr>
              <a:t>09.12.2025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BE886D-5A9D-4CF6-A355-6F0C8CA7F7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AAAE7-667A-4F0D-A723-59E9FB7B2076}" type="datetimeFigureOut">
              <a:rPr lang="ru-RU"/>
              <a:pPr>
                <a:defRPr/>
              </a:pPr>
              <a:t>09.12.2025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514B5-8E9A-4367-A0A5-3F8FEC5305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7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олилиния 8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11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Нашивка 12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BB1BF7BD-5D04-4594-B450-C36D5F00EC53}" type="datetimeFigureOut">
              <a:rPr lang="ru-RU"/>
              <a:pPr>
                <a:defRPr/>
              </a:pPr>
              <a:t>09.12.2025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A78B109C-1230-4624-8422-A82DBFEFC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B18DB-2EC3-4748-ADE3-EABA82133D56}" type="datetimeFigureOut">
              <a:rPr lang="ru-RU"/>
              <a:pPr>
                <a:defRPr/>
              </a:pPr>
              <a:t>09.12.2025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7515B-41A7-4A18-AA59-F76F7406C8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1A9237-0481-45BE-A8A0-8655BE66A469}" type="datetimeFigureOut">
              <a:rPr lang="ru-RU"/>
              <a:pPr>
                <a:defRPr/>
              </a:pPr>
              <a:t>09.12.2025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06358-DE49-4221-B08D-0AB38B00D9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20000"/>
                <a:lumOff val="8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EF0001DF-5AC9-418D-9221-B54BA082B361}" type="datetimeFigureOut">
              <a:rPr lang="ru-RU"/>
              <a:pPr>
                <a:defRPr/>
              </a:pPr>
              <a:t>09.12.2025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 smtClean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BE099C9-FF53-4464-8392-10D0414B91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7" r:id="rId2"/>
    <p:sldLayoutId id="2147483769" r:id="rId3"/>
    <p:sldLayoutId id="2147483766" r:id="rId4"/>
    <p:sldLayoutId id="2147483765" r:id="rId5"/>
    <p:sldLayoutId id="2147483764" r:id="rId6"/>
    <p:sldLayoutId id="2147483763" r:id="rId7"/>
    <p:sldLayoutId id="2147483762" r:id="rId8"/>
    <p:sldLayoutId id="2147483770" r:id="rId9"/>
    <p:sldLayoutId id="2147483761" r:id="rId10"/>
    <p:sldLayoutId id="2147483760" r:id="rId11"/>
  </p:sldLayoutIdLst>
  <p:transition>
    <p:fade/>
  </p:transition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hyperlink" Target="http://money.dmd.ru/description/roubles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allrefs.net/c1/498ab/p6/" TargetMode="External"/><Relationship Id="rId7" Type="http://schemas.openxmlformats.org/officeDocument/2006/relationships/image" Target="../media/image7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allrefs.net/c1/498ab/p7/" TargetMode="Externa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allrefs.net/c1/498ab/p8/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allrefs.net/c1/498ab/p10/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allrefs.net/c1/498ab/p12/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7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71480"/>
            <a:ext cx="8372476" cy="714372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br>
              <a:rPr lang="ru-RU" i="1" dirty="0"/>
            </a:br>
            <a:br>
              <a:rPr lang="ru-RU" i="1" dirty="0"/>
            </a:br>
            <a:br>
              <a:rPr lang="ru-RU" i="1" dirty="0"/>
            </a:br>
            <a:br>
              <a:rPr lang="ru-RU" i="1" dirty="0"/>
            </a:br>
            <a:r>
              <a:rPr lang="ru-RU" sz="5300" i="1" dirty="0">
                <a:solidFill>
                  <a:srgbClr val="8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Сущность и функции денег в экономике</a:t>
            </a:r>
            <a:br>
              <a:rPr lang="ru-RU" sz="5300" i="1" dirty="0">
                <a:solidFill>
                  <a:srgbClr val="8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5300" i="1" dirty="0">
                <a:solidFill>
                  <a:srgbClr val="8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 </a:t>
            </a:r>
            <a:br>
              <a:rPr lang="ru-RU" sz="3100" dirty="0">
                <a:solidFill>
                  <a:schemeClr val="accent3">
                    <a:lumMod val="50000"/>
                  </a:schemeClr>
                </a:solidFill>
              </a:rPr>
            </a:b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dirty="0"/>
            </a:br>
            <a:endParaRPr lang="ru-RU" dirty="0"/>
          </a:p>
        </p:txBody>
      </p:sp>
      <p:sp>
        <p:nvSpPr>
          <p:cNvPr id="13315" name="Прямоугольник 3"/>
          <p:cNvSpPr>
            <a:spLocks noChangeArrowheads="1"/>
          </p:cNvSpPr>
          <p:nvPr/>
        </p:nvSpPr>
        <p:spPr bwMode="auto">
          <a:xfrm>
            <a:off x="4357688" y="6072188"/>
            <a:ext cx="45720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br>
              <a:rPr lang="ru-RU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850" y="2191738"/>
            <a:ext cx="4178299" cy="3429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50B3477-ABCE-4F7B-9505-67D32E9E35B4}"/>
              </a:ext>
            </a:extLst>
          </p:cNvPr>
          <p:cNvSpPr/>
          <p:nvPr/>
        </p:nvSpPr>
        <p:spPr>
          <a:xfrm>
            <a:off x="4354308" y="2852936"/>
            <a:ext cx="4572000" cy="24745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ru-RU" dirty="0">
                <a:solidFill>
                  <a:srgbClr val="FF0000"/>
                </a:solidFill>
                <a:latin typeface="Calibri"/>
              </a:rPr>
              <a:t>Задание для студентов группы ЭЛС 2 на </a:t>
            </a:r>
          </a:p>
          <a:p>
            <a:pPr algn="ctr">
              <a:spcBef>
                <a:spcPct val="20000"/>
              </a:spcBef>
              <a:defRPr/>
            </a:pPr>
            <a:r>
              <a:rPr lang="ru-RU" dirty="0">
                <a:solidFill>
                  <a:srgbClr val="FF0000"/>
                </a:solidFill>
                <a:latin typeface="Calibri"/>
              </a:rPr>
              <a:t> 09.12.2025:</a:t>
            </a:r>
          </a:p>
          <a:p>
            <a:pPr marL="514350" indent="-514350" algn="ctr">
              <a:spcBef>
                <a:spcPct val="20000"/>
              </a:spcBef>
              <a:buFont typeface="Arial" panose="020B0604020202020204" pitchFamily="34" charset="0"/>
              <a:buAutoNum type="arabicPeriod"/>
              <a:defRPr/>
            </a:pPr>
            <a:r>
              <a:rPr lang="ru-RU" dirty="0">
                <a:solidFill>
                  <a:srgbClr val="FF0000"/>
                </a:solidFill>
                <a:latin typeface="Calibri"/>
              </a:rPr>
              <a:t>Выполнить на отдельном листе тест по теме «Расчётно-кассовые операции» (тест в отдельном файле)</a:t>
            </a:r>
          </a:p>
          <a:p>
            <a:pPr marL="514350" indent="-514350" algn="ctr">
              <a:spcBef>
                <a:spcPct val="20000"/>
              </a:spcBef>
              <a:buFont typeface="Arial" panose="020B0604020202020204" pitchFamily="34" charset="0"/>
              <a:buAutoNum type="arabicPeriod"/>
              <a:defRPr/>
            </a:pPr>
            <a:r>
              <a:rPr lang="ru-RU" dirty="0">
                <a:solidFill>
                  <a:srgbClr val="FF0000"/>
                </a:solidFill>
                <a:latin typeface="Calibri"/>
              </a:rPr>
              <a:t>Написать в тетради конспект по Теме  «Сущность и функции денег в экономике» (по презентации)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://raskraska.eu/risunok/zhivotnye/korova/raskraska/korova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2786063"/>
            <a:ext cx="1090612" cy="15001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pic>
        <p:nvPicPr>
          <p:cNvPr id="14338" name="Picture 4" descr="http://900igr.net/thumbi/zhivotnye/Domashnie-6.files/0001-001-Korova-teljonok-poni-variant-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3" y="4572000"/>
            <a:ext cx="1420812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6" descr="http://www.raskraski.org/img/yagnenok-1-s11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43188" y="3071813"/>
            <a:ext cx="83820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TextBox 5"/>
          <p:cNvSpPr txBox="1">
            <a:spLocks noChangeArrowheads="1"/>
          </p:cNvSpPr>
          <p:nvPr/>
        </p:nvSpPr>
        <p:spPr bwMode="auto">
          <a:xfrm>
            <a:off x="500063" y="285750"/>
            <a:ext cx="75723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8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Когда не было денег… </a:t>
            </a:r>
          </a:p>
        </p:txBody>
      </p:sp>
      <p:sp>
        <p:nvSpPr>
          <p:cNvPr id="14341" name="TextBox 6"/>
          <p:cNvSpPr txBox="1">
            <a:spLocks noChangeArrowheads="1"/>
          </p:cNvSpPr>
          <p:nvPr/>
        </p:nvSpPr>
        <p:spPr bwMode="auto">
          <a:xfrm>
            <a:off x="500034" y="1357298"/>
            <a:ext cx="828675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Товарное производство породило товарообмен. До появления денег существовал прямой обмен одних товаров или услуг на другие.</a:t>
            </a:r>
          </a:p>
        </p:txBody>
      </p:sp>
      <p:sp>
        <p:nvSpPr>
          <p:cNvPr id="14342" name="TextBox 7"/>
          <p:cNvSpPr txBox="1">
            <a:spLocks noChangeArrowheads="1"/>
          </p:cNvSpPr>
          <p:nvPr/>
        </p:nvSpPr>
        <p:spPr bwMode="auto">
          <a:xfrm flipV="1">
            <a:off x="2000250" y="3071813"/>
            <a:ext cx="428625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>
                <a:latin typeface="Lucida Sans Unicode" pitchFamily="34" charset="0"/>
              </a:rPr>
              <a:t>=</a:t>
            </a:r>
          </a:p>
        </p:txBody>
      </p:sp>
      <p:pic>
        <p:nvPicPr>
          <p:cNvPr id="14343" name="Picture 6" descr="http://www.raskraski.org/img/yagnenok-1-s11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86188" y="3071813"/>
            <a:ext cx="83820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6" descr="http://www.raskraski.org/img/yagnenok-1-s11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00750" y="3071813"/>
            <a:ext cx="83820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5" name="Picture 8" descr="http://go4.imgsmail.ru/imgpreview?key=http%3A//www.plotnik.tomsk.ru/img/2009%5F02/det/2%5Fb.jpg&amp;mb=imgdb_preview_26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0625" y="4500563"/>
            <a:ext cx="16589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6" name="Picture 4" descr="http://900igr.net/thumbi/zhivotnye/Domashnie-6.files/0001-001-Korova-teljonok-poni-variant-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7438" y="4572000"/>
            <a:ext cx="1420812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7" name="TextBox 15"/>
          <p:cNvSpPr txBox="1">
            <a:spLocks noChangeArrowheads="1"/>
          </p:cNvSpPr>
          <p:nvPr/>
        </p:nvSpPr>
        <p:spPr bwMode="auto">
          <a:xfrm>
            <a:off x="4071938" y="4643438"/>
            <a:ext cx="428625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>
                <a:latin typeface="Lucida Sans Unicode" pitchFamily="34" charset="0"/>
              </a:rPr>
              <a:t>=</a:t>
            </a:r>
          </a:p>
        </p:txBody>
      </p:sp>
      <p:pic>
        <p:nvPicPr>
          <p:cNvPr id="14348" name="Picture 6" descr="http://www.raskraski.org/img/yagnenok-1-s11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7750" y="3071813"/>
            <a:ext cx="83820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 descr="http://pro.lenta.ru/money/photo/historyofmoney/pic0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75313" y="1214438"/>
            <a:ext cx="2897187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TextBox 2"/>
          <p:cNvSpPr txBox="1">
            <a:spLocks noChangeArrowheads="1"/>
          </p:cNvSpPr>
          <p:nvPr/>
        </p:nvSpPr>
        <p:spPr bwMode="auto">
          <a:xfrm>
            <a:off x="1000125" y="357188"/>
            <a:ext cx="432182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Товарные деньги</a:t>
            </a:r>
          </a:p>
        </p:txBody>
      </p:sp>
      <p:pic>
        <p:nvPicPr>
          <p:cNvPr id="15363" name="Picture 2" descr="http://im4-tub-ru.yandex.net/i?id=412458124-67-72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" y="1285875"/>
            <a:ext cx="1500187" cy="174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4" descr="http://im4-tub-ru.yandex.net/i?id=4001465-64-72&amp;n=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43188" y="1571625"/>
            <a:ext cx="25241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6" descr="http://im4-tub-ru.yandex.net/i?id=178867674-15-72&amp;n=2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71563" y="3571875"/>
            <a:ext cx="2428875" cy="186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8" descr="http://im8-tub-ru.yandex.net/i?id=587334104-67-72&amp;n=2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83050" y="3786188"/>
            <a:ext cx="4060825" cy="273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Box 1"/>
          <p:cNvSpPr txBox="1">
            <a:spLocks noChangeArrowheads="1"/>
          </p:cNvSpPr>
          <p:nvPr/>
        </p:nvSpPr>
        <p:spPr bwMode="auto">
          <a:xfrm>
            <a:off x="428625" y="214313"/>
            <a:ext cx="8215313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800" b="1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Северные народы в качестве первого товара для обмена  использовали мех. Меховые деньги были широко распространены в Монголии, на Памире, на Руси.</a:t>
            </a:r>
          </a:p>
        </p:txBody>
      </p:sp>
      <p:pic>
        <p:nvPicPr>
          <p:cNvPr id="16386" name="Picture 2" descr="http://im8-tub-ru.yandex.net/i?id=107261792-03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2571750"/>
            <a:ext cx="3222625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4" descr="http://im6-tub-ru.yandex.net/i?id=577956825-70-72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2125" y="4286250"/>
            <a:ext cx="300037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6" descr="http://www.santana.ru/cat.file/lisa/kunica_v%2B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18075" y="2143125"/>
            <a:ext cx="351155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Box 1"/>
          <p:cNvSpPr txBox="1">
            <a:spLocks noChangeArrowheads="1"/>
          </p:cNvSpPr>
          <p:nvPr/>
        </p:nvSpPr>
        <p:spPr bwMode="auto">
          <a:xfrm>
            <a:off x="714375" y="500063"/>
            <a:ext cx="4357688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Племена, населявшие берега тёплых морей, использовали раковинные деньги </a:t>
            </a:r>
          </a:p>
        </p:txBody>
      </p:sp>
      <p:pic>
        <p:nvPicPr>
          <p:cNvPr id="17410" name="Picture 2" descr="http://www.forum.vkyysno.ru/gallery/1496_23_01_12_1_33_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357166"/>
            <a:ext cx="3181350" cy="211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4" descr="http://www.britishmuseum.org/images/money_shells_320x32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" y="2714625"/>
            <a:ext cx="3048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8" descr="http://im8-tub-ru.yandex.net/i?id=620842829-68-72&amp;n=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86438" y="4000500"/>
            <a:ext cx="31242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6" descr="http://im7-tub-ru.yandex.net/i?id=368518479-13-72&amp;n=2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86248" y="2857496"/>
            <a:ext cx="2493962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Box 1"/>
          <p:cNvSpPr txBox="1">
            <a:spLocks noChangeArrowheads="1"/>
          </p:cNvSpPr>
          <p:nvPr/>
        </p:nvSpPr>
        <p:spPr bwMode="auto">
          <a:xfrm>
            <a:off x="428625" y="428625"/>
            <a:ext cx="842962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800" b="1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Раковинные деньги оказались самой устойчивой формой примитивных денег. Они не претерпели никаких изменений, дожив до наших дней.</a:t>
            </a:r>
          </a:p>
        </p:txBody>
      </p:sp>
      <p:pic>
        <p:nvPicPr>
          <p:cNvPr id="18434" name="Picture 2" descr="http://im4-tub-ru.yandex.net/i?id=109355723-26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" y="2357438"/>
            <a:ext cx="3214688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4" descr="http://im7-tub-ru.yandex.net/i?id=52330382-57-72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0" y="3714750"/>
            <a:ext cx="3810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http://pro.lenta.ru/money/photo/historyofmoney/pic00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88" y="928688"/>
            <a:ext cx="3179762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TextBox 2"/>
          <p:cNvSpPr txBox="1">
            <a:spLocks noChangeArrowheads="1"/>
          </p:cNvSpPr>
          <p:nvPr/>
        </p:nvSpPr>
        <p:spPr bwMode="auto">
          <a:xfrm>
            <a:off x="428625" y="357188"/>
            <a:ext cx="8358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Часто в качестве денег использовали орудия труда</a:t>
            </a:r>
          </a:p>
        </p:txBody>
      </p:sp>
      <p:pic>
        <p:nvPicPr>
          <p:cNvPr id="19459" name="Picture 2" descr="http://im5-tub-ru.yandex.net/i?id=146318593-48-72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24" y="1142984"/>
            <a:ext cx="3500437" cy="262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 descr="http://im0-tub-ru.yandex.net/i?id=354279739-61-72&amp;n=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00688" y="3929063"/>
            <a:ext cx="2581275" cy="183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6" descr="http://im2-tub-ru.yandex.net/i?id=358513595-20-72&amp;n=2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857375" y="4143375"/>
            <a:ext cx="2786063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http://pro.lenta.ru/money/photo/historyofmoney/pic00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2000240"/>
            <a:ext cx="5519735" cy="4139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TextBox 3"/>
          <p:cNvSpPr txBox="1">
            <a:spLocks noChangeArrowheads="1"/>
          </p:cNvSpPr>
          <p:nvPr/>
        </p:nvSpPr>
        <p:spPr bwMode="auto">
          <a:xfrm>
            <a:off x="500063" y="357188"/>
            <a:ext cx="8501093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Эфиопские соляные месторождения</a:t>
            </a:r>
          </a:p>
          <a:p>
            <a:pPr algn="ctr"/>
            <a:endParaRPr lang="ru-RU" sz="3200" b="1" i="1" dirty="0">
              <a:solidFill>
                <a:srgbClr val="C00000"/>
              </a:solidFill>
              <a:latin typeface="Lucida Sans Unicode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Box 1"/>
          <p:cNvSpPr txBox="1">
            <a:spLocks noChangeArrowheads="1"/>
          </p:cNvSpPr>
          <p:nvPr/>
        </p:nvSpPr>
        <p:spPr bwMode="auto">
          <a:xfrm>
            <a:off x="642938" y="642938"/>
            <a:ext cx="750096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Вплоть до </a:t>
            </a:r>
            <a:r>
              <a:rPr lang="en-US" sz="32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32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Х века средством платежа служили также человеческие скальпы и черепа  </a:t>
            </a:r>
          </a:p>
        </p:txBody>
      </p:sp>
      <p:pic>
        <p:nvPicPr>
          <p:cNvPr id="21506" name="Picture 2" descr="http://im2-tub-ru.yandex.net/i?id=89194535-61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2428868"/>
            <a:ext cx="4667283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 descr="http://900igr.net/datai/ekonomika/Monety/0009-004-Istorija-vozniknovenija-i-evoljutsija-deneg-na-Rus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88" y="2357438"/>
            <a:ext cx="2220912" cy="247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TextBox 4"/>
          <p:cNvSpPr txBox="1">
            <a:spLocks noChangeArrowheads="1"/>
          </p:cNvSpPr>
          <p:nvPr/>
        </p:nvSpPr>
        <p:spPr bwMode="auto">
          <a:xfrm>
            <a:off x="857250" y="357188"/>
            <a:ext cx="8072438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3200" b="1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Особенно часто в качестве денег использовался скот</a:t>
            </a:r>
          </a:p>
        </p:txBody>
      </p:sp>
      <p:pic>
        <p:nvPicPr>
          <p:cNvPr id="22531" name="Picture 4" descr="http://go4.imgsmail.ru/imgpreview?key=http%3A//www.myasnoy-soyuz.ru/uploads/posts/2012-02/1329283837%5F1.jpg&amp;mb=imgdb_preview_48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" y="1500188"/>
            <a:ext cx="2773362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6" descr="http://go3.imgsmail.ru/imgpreview?key=http%3A//fermer02.ru/uploads/posts/2009-03/1237600429%5F44%5F5.jpg&amp;mb=imgdb_preview_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875" y="1785938"/>
            <a:ext cx="2405063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TextBox 5"/>
          <p:cNvSpPr txBox="1">
            <a:spLocks noChangeArrowheads="1"/>
          </p:cNvSpPr>
          <p:nvPr/>
        </p:nvSpPr>
        <p:spPr bwMode="auto">
          <a:xfrm>
            <a:off x="357188" y="5214938"/>
            <a:ext cx="85725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Слово «капитал» произошло от латинского слова «</a:t>
            </a:r>
            <a:r>
              <a:rPr lang="en-US" sz="24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caput</a:t>
            </a:r>
            <a:r>
              <a:rPr lang="ru-RU" sz="24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» - голова, так как счёт скота вели по головам.</a:t>
            </a: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Box 1"/>
          <p:cNvSpPr txBox="1">
            <a:spLocks noChangeArrowheads="1"/>
          </p:cNvSpPr>
          <p:nvPr/>
        </p:nvSpPr>
        <p:spPr bwMode="auto">
          <a:xfrm>
            <a:off x="3428992" y="428604"/>
            <a:ext cx="5500687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 период правления Юлия Цезаря в качестве денег использовали рабов. Одна рабыня приравнивалась к шести телятам, трём  коровам или двенадцати овцам.</a:t>
            </a:r>
          </a:p>
        </p:txBody>
      </p:sp>
      <p:pic>
        <p:nvPicPr>
          <p:cNvPr id="23554" name="Picture 2" descr="http://frimg.ru/upload/iblock/451/a_antik01_cesa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642918"/>
            <a:ext cx="2333625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4" descr="http://go3.imgsmail.ru/imgpreview?key=http%3A//fact.ee/images/stories/interFACTs/0608/190608/slaw.png&amp;mb=imgdb_preview_6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16" y="3357562"/>
            <a:ext cx="185737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6" descr="http://go4.imgsmail.ru/imgpreview?key=http%3A//ice-nut.ru/italy/italy04802.jpg&amp;mb=imgdb_preview_13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57313" y="3500438"/>
            <a:ext cx="4900612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i="1" dirty="0">
                <a:solidFill>
                  <a:srgbClr val="8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Драгоценные металлы </a:t>
            </a:r>
            <a:br>
              <a:rPr lang="ru-RU" sz="4400" i="1" dirty="0">
                <a:solidFill>
                  <a:srgbClr val="8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4400" i="1" dirty="0">
                <a:solidFill>
                  <a:srgbClr val="8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(монетные деньги)</a:t>
            </a:r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1714488"/>
            <a:ext cx="5699135" cy="4274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 descr="&amp;Kcy;&amp;icy;&amp;tcy;&amp;acy;&amp;jcy;&amp;scy;&amp;kcy;&amp;icy;&amp;iecy; &amp;dcy;&amp;iecy;&amp;ncy;&amp;softcy;&amp;gcy;&amp;icy;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214313"/>
            <a:ext cx="8286750" cy="621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 descr="http://pro.lenta.ru/money/photo/historyofmoney/pic0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0" y="500063"/>
            <a:ext cx="4000500" cy="5973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Прямоугольник 2"/>
          <p:cNvSpPr>
            <a:spLocks noChangeArrowheads="1"/>
          </p:cNvSpPr>
          <p:nvPr/>
        </p:nvSpPr>
        <p:spPr bwMode="auto">
          <a:xfrm>
            <a:off x="285720" y="1857364"/>
            <a:ext cx="442912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Китайская медная монета в виде мотыги. V-III века до нашей эры</a:t>
            </a: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 descr="&amp;Scy;&amp;iecy;&amp;rcy;&amp;iecy;&amp;bcy;&amp;rcy;&amp;yacy;&amp;ncy;&amp;ycy;&amp;iecy; &amp;gcy;&amp;rcy;&amp;icy;&amp;vcy;&amp;ncy;&amp;ycy;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214313"/>
            <a:ext cx="7810500" cy="585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 descr="«&amp;Gcy;&amp;ncy;&amp;acy;&amp;tcy;&amp;softcy;&amp;scy;&amp;yacy; &amp;zcy;&amp;acy; &amp;dcy;&amp;lcy;&amp;icy;&amp;ncy;&amp;ncy;&amp;ycy;&amp;mcy; &amp;rcy;&amp;ucy;&amp;bcy;&amp;lcy;&amp;iecy;&amp;mcy;». 1 &amp;rcy;&amp;ucy;&amp;bcy;&amp;lcy;&amp;softcy; 2 &amp;rcy;&amp;ucy;&amp;bcy;&amp;lcy;&amp;softcy; 3 &amp;rcy;&amp;ucy;&amp;bcy;&amp;lcy;&amp;softcy; 4 &amp;rcy;&amp;ucy;&amp;bcy;&amp;lcy;&amp;softcy;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320675"/>
            <a:ext cx="8143875" cy="610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 descr="http://pro.lenta.ru/money/photo/historyofmoney/pic0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8" y="857250"/>
            <a:ext cx="4714875" cy="427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TextBox 2"/>
          <p:cNvSpPr txBox="1">
            <a:spLocks noChangeArrowheads="1"/>
          </p:cNvSpPr>
          <p:nvPr/>
        </p:nvSpPr>
        <p:spPr bwMode="auto">
          <a:xfrm>
            <a:off x="500034" y="1142984"/>
            <a:ext cx="28575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Первые серебряные монеты из Афин, около 480-420 до нашей эры</a:t>
            </a: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 descr="&amp;Dcy;&amp;rcy;&amp;iecy;&amp;vcy;&amp;ncy;&amp;icy;&amp;iecy; &amp;mcy;&amp;ocy;&amp;ncy;&amp;iecy;&amp;tcy;&amp;ycy;. &amp;Dcy;&amp;icy;&amp;rcy;&amp;khcy;&amp;iecy;&amp;mcy;. &amp;Mcy;&amp;ocy;&amp;ncy;&amp;iecy;&amp;tcy;&amp;acy; &amp;Kcy;&amp;icy;&amp;iecy;&amp;vcy;&amp;scy;&amp;kcy;&amp;ocy;&amp;jcy; &amp;Rcy;&amp;ucy;&amp;scy;&amp;icy;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303213"/>
            <a:ext cx="8143875" cy="610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2" descr="&amp;Icy;&amp;scy;&amp;tcy;&amp;ocy;&amp;rcy;&amp;icy;&amp;yacy; &amp;vcy;&amp;ocy;&amp;zcy;&amp;ncy;&amp;icy;&amp;kcy;&amp;ncy;&amp;ocy;&amp;vcy;&amp;iecy;&amp;ncy;&amp;icy;&amp;yacy; &amp;dcy;&amp;iecy;&amp;ncy;&amp;iecy;&amp;gcy;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88" y="357188"/>
            <a:ext cx="8001000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2" descr="&amp;Pcy;&amp;iecy;&amp;rcy;&amp;vcy;&amp;acy;&amp;yacy; &amp;rcy;&amp;ucy;&amp;scy;&amp;scy;&amp;kcy;&amp;acy;&amp;yacy; &amp;kcy;&amp;ocy;&amp;pcy;&amp;iecy;&amp;jcy;&amp;kcy;&amp;acy;. &amp;Kcy;&amp;ocy;&amp;pcy;&amp;iecy;&amp;jcy;&amp;kcy;&amp;acy; &amp;IEcy;&amp;kcy;&amp;acy;&amp;tcy;&amp;iecy;&amp;rcy;&amp;icy;&amp;ncy;&amp;ycy; I. &amp;Scy;&amp;ocy;&amp;vcy;&amp;rcy;&amp;iecy;&amp;mcy;&amp;iecy;&amp;ncy;&amp;ncy;&amp;acy;&amp;yacy; &amp;kcy;&amp;ocy;&amp;pcy;&amp;iecy;&amp;jcy;&amp;kcy;&amp;acy;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38" y="339725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 descr="&amp;Rcy;&amp;ucy;&amp;bcy;&amp;lcy;&amp;softcy; &amp;Pcy;&amp;iecy;&amp;tcy;&amp;rcy;&amp;acy; I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88" y="249238"/>
            <a:ext cx="7643812" cy="573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63" y="571500"/>
            <a:ext cx="7572375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dirty="0">
                <a:solidFill>
                  <a:schemeClr val="accent4">
                    <a:lumMod val="75000"/>
                  </a:schemeClr>
                </a:solidFill>
                <a:latin typeface="+mn-lt"/>
                <a:cs typeface="+mn-cs"/>
              </a:rPr>
              <a:t>Самые необычные монеты мира</a:t>
            </a:r>
          </a:p>
        </p:txBody>
      </p:sp>
      <p:pic>
        <p:nvPicPr>
          <p:cNvPr id="34818" name="Picture 2" descr="http://pro.lenta.ru/money/photo/unusualcoins/pic00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88" y="1357313"/>
            <a:ext cx="6119812" cy="490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TextBox 3"/>
          <p:cNvSpPr txBox="1">
            <a:spLocks noChangeArrowheads="1"/>
          </p:cNvSpPr>
          <p:nvPr/>
        </p:nvSpPr>
        <p:spPr bwMode="auto">
          <a:xfrm>
            <a:off x="285750" y="1428750"/>
            <a:ext cx="2071688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solidFill>
                  <a:srgbClr val="800000"/>
                </a:solidFill>
                <a:latin typeface="Lucida Sans Unicode" pitchFamily="34" charset="0"/>
              </a:rPr>
              <a:t>Конго, </a:t>
            </a:r>
            <a:r>
              <a:rPr lang="ru-RU" sz="32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2007</a:t>
            </a:r>
            <a:r>
              <a:rPr lang="ru-RU" sz="3200" b="1" dirty="0">
                <a:solidFill>
                  <a:srgbClr val="800000"/>
                </a:solidFill>
                <a:latin typeface="Lucida Sans Unicode" pitchFamily="34" charset="0"/>
              </a:rPr>
              <a:t> год, 10 франков</a:t>
            </a:r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 descr="http://pro.lenta.ru/money/photo/unusualcoins/pic0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0" y="374650"/>
            <a:ext cx="7119938" cy="534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2" name="TextBox 2"/>
          <p:cNvSpPr txBox="1">
            <a:spLocks noChangeArrowheads="1"/>
          </p:cNvSpPr>
          <p:nvPr/>
        </p:nvSpPr>
        <p:spPr bwMode="auto">
          <a:xfrm>
            <a:off x="1857375" y="5786438"/>
            <a:ext cx="69564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800000"/>
                </a:solidFill>
                <a:latin typeface="Lucida Sans Unicode" pitchFamily="34" charset="0"/>
              </a:rPr>
              <a:t>Либерия, 2001 год, 10 долларов</a:t>
            </a:r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" descr="http://pro.lenta.ru/money/photo/unusualcoins/pic0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75" y="463550"/>
            <a:ext cx="7048500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6" name="TextBox 2"/>
          <p:cNvSpPr txBox="1">
            <a:spLocks noChangeArrowheads="1"/>
          </p:cNvSpPr>
          <p:nvPr/>
        </p:nvSpPr>
        <p:spPr bwMode="auto">
          <a:xfrm>
            <a:off x="1785918" y="5929330"/>
            <a:ext cx="75009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solidFill>
                  <a:srgbClr val="800000"/>
                </a:solidFill>
                <a:latin typeface="Lucida Sans Unicode" pitchFamily="34" charset="0"/>
              </a:rPr>
              <a:t>Либерия, 2005 год, 10 долларов</a:t>
            </a:r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 descr="http://pro.lenta.ru/money/photo/unusualcoins/pic00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75" y="500063"/>
            <a:ext cx="7072313" cy="530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TextBox 2"/>
          <p:cNvSpPr txBox="1">
            <a:spLocks noChangeArrowheads="1"/>
          </p:cNvSpPr>
          <p:nvPr/>
        </p:nvSpPr>
        <p:spPr bwMode="auto">
          <a:xfrm>
            <a:off x="1500166" y="5857892"/>
            <a:ext cx="73628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800000"/>
                </a:solidFill>
                <a:latin typeface="Lucida Sans Unicode" pitchFamily="34" charset="0"/>
              </a:rPr>
              <a:t>Монголия, 2011 год, 500 тугриков</a:t>
            </a:r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2" descr="http://pro.lenta.ru/money/photo/unusualcoins/pic0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785813"/>
            <a:ext cx="8337550" cy="392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4" name="TextBox 2"/>
          <p:cNvSpPr txBox="1">
            <a:spLocks noChangeArrowheads="1"/>
          </p:cNvSpPr>
          <p:nvPr/>
        </p:nvSpPr>
        <p:spPr bwMode="auto">
          <a:xfrm>
            <a:off x="1714480" y="5072074"/>
            <a:ext cx="63801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800000"/>
                </a:solidFill>
                <a:latin typeface="Lucida Sans Unicode" pitchFamily="34" charset="0"/>
              </a:rPr>
              <a:t>Бенин, 2011год, 100 франков</a:t>
            </a:r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2" descr="http://pro.lenta.ru/money/photo/historyofmoney/pic0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3" y="239713"/>
            <a:ext cx="3429000" cy="597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6" name="Прямоугольник 2"/>
          <p:cNvSpPr>
            <a:spLocks noChangeArrowheads="1"/>
          </p:cNvSpPr>
          <p:nvPr/>
        </p:nvSpPr>
        <p:spPr bwMode="auto">
          <a:xfrm>
            <a:off x="428596" y="714356"/>
            <a:ext cx="3857652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400" b="1" i="1" dirty="0">
                <a:solidFill>
                  <a:srgbClr val="80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Первые бумажные деньги (банкноты)</a:t>
            </a:r>
          </a:p>
          <a:p>
            <a:endParaRPr lang="ru-RU" sz="3600" b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b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b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Китай, 910-960 гг.</a:t>
            </a:r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2" descr="http://pro.lenta.ru/money/photo/historyofmoney/pic01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88" y="357188"/>
            <a:ext cx="76200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0" name="TextBox 2"/>
          <p:cNvSpPr txBox="1">
            <a:spLocks noChangeArrowheads="1"/>
          </p:cNvSpPr>
          <p:nvPr/>
        </p:nvSpPr>
        <p:spPr bwMode="auto">
          <a:xfrm>
            <a:off x="785813" y="5429250"/>
            <a:ext cx="76358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Петр I на банкноте 500 рублей 1912 года</a:t>
            </a:r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714412" y="214290"/>
            <a:ext cx="8229600" cy="11430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4400" i="1" dirty="0">
                <a:solidFill>
                  <a:srgbClr val="8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Электронные деньги</a:t>
            </a:r>
          </a:p>
        </p:txBody>
      </p:sp>
      <p:pic>
        <p:nvPicPr>
          <p:cNvPr id="44034" name="Рисунок 3" descr="i.jpeg 2.jpe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1428736"/>
            <a:ext cx="28321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5" name="Содержимое 5" descr="default ап.jpeg"/>
          <p:cNvPicPr>
            <a:picLocks noGrp="1" noChangeAspect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6143636" y="0"/>
            <a:ext cx="2447925" cy="3286125"/>
          </a:xfrm>
        </p:spPr>
      </p:pic>
      <p:pic>
        <p:nvPicPr>
          <p:cNvPr id="44036" name="Рисунок 6" descr="1225305937_cre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2066" y="3571876"/>
            <a:ext cx="3556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Рисунок 7" descr="12.jpe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81200" y="3886200"/>
            <a:ext cx="251460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/>
              <a:t>МОНЕТ:</a:t>
            </a:r>
          </a:p>
          <a:p>
            <a:pPr algn="ctr">
              <a:buNone/>
            </a:pP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НУМИЗМАТ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/>
              <a:t>БАНКНОТ:</a:t>
            </a:r>
          </a:p>
          <a:p>
            <a:pPr algn="ctr">
              <a:buNone/>
            </a:pP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БОНИСТ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4400" i="1" dirty="0">
                <a:solidFill>
                  <a:srgbClr val="8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Коллекционер</a:t>
            </a:r>
          </a:p>
        </p:txBody>
      </p:sp>
      <p:cxnSp>
        <p:nvCxnSpPr>
          <p:cNvPr id="6" name="Прямая со стрелкой 5"/>
          <p:cNvCxnSpPr>
            <a:endCxn id="3" idx="0"/>
          </p:cNvCxnSpPr>
          <p:nvPr/>
        </p:nvCxnSpPr>
        <p:spPr>
          <a:xfrm>
            <a:off x="5715008" y="1000108"/>
            <a:ext cx="952492" cy="4812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endCxn id="2" idx="0"/>
          </p:cNvCxnSpPr>
          <p:nvPr/>
        </p:nvCxnSpPr>
        <p:spPr>
          <a:xfrm rot="10800000" flipV="1">
            <a:off x="2476500" y="1000108"/>
            <a:ext cx="881054" cy="4812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34" y="2786058"/>
            <a:ext cx="3786214" cy="2571768"/>
          </a:xfrm>
          <a:prstGeom prst="rect">
            <a:avLst/>
          </a:prstGeom>
        </p:spPr>
      </p:pic>
      <p:pic>
        <p:nvPicPr>
          <p:cNvPr id="90114" name="Picture 2" descr="G:\Катя\ДИПЛОМКИ КБ\Картинки Карина\DETAIL_PICTURE__9101988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2803804"/>
            <a:ext cx="3588155" cy="252860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6248" y="285728"/>
            <a:ext cx="4335683" cy="701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 CYR" panose="02020603050405020304" pitchFamily="18" charset="0"/>
                <a:ea typeface="Times New Roman" panose="02020603050405020304" pitchFamily="18" charset="0"/>
              </a:rPr>
              <a:t>Банкнота достоинством 100 рублей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 CYR" panose="02020603050405020304" pitchFamily="18" charset="0"/>
                <a:ea typeface="Times New Roman" panose="02020603050405020304" pitchFamily="18" charset="0"/>
              </a:rPr>
              <a:t>образца 1997 года</a:t>
            </a:r>
            <a:r>
              <a:rPr lang="ru-RU" dirty="0">
                <a:latin typeface="Times New Roman CYR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146" name="Picture 2" descr="Банкнота 100 рублей, банкнота 100 рублей образца 1997 года, банкнота 100 рублей модификации 200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42" y="1214422"/>
            <a:ext cx="2448272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572000" y="2428868"/>
            <a:ext cx="44198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 CYR" panose="02020603050405020304" pitchFamily="18" charset="0"/>
                <a:ea typeface="Times New Roman" panose="02020603050405020304" pitchFamily="18" charset="0"/>
              </a:rPr>
              <a:t>Банкнота достоинством 500 рублей </a:t>
            </a:r>
          </a:p>
          <a:p>
            <a:pPr algn="ctr"/>
            <a:r>
              <a:rPr lang="ru-RU" b="1" dirty="0">
                <a:latin typeface="Times New Roman CYR" panose="02020603050405020304" pitchFamily="18" charset="0"/>
                <a:ea typeface="Times New Roman" panose="02020603050405020304" pitchFamily="18" charset="0"/>
              </a:rPr>
              <a:t>образца 1997 года</a:t>
            </a:r>
            <a:r>
              <a:rPr lang="ru-RU" dirty="0">
                <a:latin typeface="Times New Roman CYR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dirty="0"/>
          </a:p>
        </p:txBody>
      </p:sp>
      <p:pic>
        <p:nvPicPr>
          <p:cNvPr id="6148" name="Picture 4" descr="Россия 500 рублей 1997 года (модификация 2001 года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4" y="3143248"/>
            <a:ext cx="2756683" cy="1240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429124" y="4500570"/>
            <a:ext cx="45544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latin typeface="Times New Roman CYR" panose="02020603050405020304" pitchFamily="18" charset="0"/>
                <a:ea typeface="Times New Roman" panose="02020603050405020304" pitchFamily="18" charset="0"/>
              </a:rPr>
              <a:t>Банкнота достоинством 1000 рублей </a:t>
            </a:r>
          </a:p>
          <a:p>
            <a:pPr algn="ctr"/>
            <a:r>
              <a:rPr lang="ru-RU" b="1" dirty="0">
                <a:latin typeface="Times New Roman CYR" panose="02020603050405020304" pitchFamily="18" charset="0"/>
                <a:ea typeface="Times New Roman" panose="02020603050405020304" pitchFamily="18" charset="0"/>
              </a:rPr>
              <a:t>образца 1997 года</a:t>
            </a:r>
            <a:endParaRPr lang="ru-RU" dirty="0"/>
          </a:p>
        </p:txBody>
      </p:sp>
      <p:pic>
        <p:nvPicPr>
          <p:cNvPr id="6150" name="Picture 6" descr="Банкнота 1000 рублей образца 1997, банкнота 1000 рублей модификации 200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3" t="5254" r="888" b="5419"/>
          <a:stretch/>
        </p:blipFill>
        <p:spPr bwMode="auto">
          <a:xfrm>
            <a:off x="5286380" y="5252855"/>
            <a:ext cx="2658652" cy="1247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Досье города: Красноярск - Путешествия - Путешествия на ETOYA.RU!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24" y="1643050"/>
            <a:ext cx="2786082" cy="1197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14282" y="642918"/>
            <a:ext cx="42148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prstClr val="black"/>
                </a:solidFill>
                <a:latin typeface="Times New Roman CYR" panose="02020603050405020304" pitchFamily="18" charset="0"/>
                <a:ea typeface="Times New Roman" panose="02020603050405020304" pitchFamily="18" charset="0"/>
              </a:rPr>
              <a:t>Банкнота достоинством </a:t>
            </a:r>
          </a:p>
          <a:p>
            <a:pPr lvl="0" algn="ctr"/>
            <a:r>
              <a:rPr lang="ru-RU" b="1" dirty="0">
                <a:solidFill>
                  <a:prstClr val="black"/>
                </a:solidFill>
                <a:latin typeface="Times New Roman CYR" panose="02020603050405020304" pitchFamily="18" charset="0"/>
                <a:ea typeface="Times New Roman" panose="02020603050405020304" pitchFamily="18" charset="0"/>
              </a:rPr>
              <a:t>10 рублей образца 1997 года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Picture 8" descr="БИЛЕТЫ БАНКА РОССИИ 1997 г."/>
          <p:cNvPicPr>
            <a:picLocks noChangeAspect="1" noChangeArrowheads="1"/>
          </p:cNvPicPr>
          <p:nvPr/>
        </p:nvPicPr>
        <p:blipFill>
          <a:blip r:embed="rId7" cstate="print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38" y="4000504"/>
            <a:ext cx="2357454" cy="204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285720" y="3214686"/>
            <a:ext cx="38576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 CYR" panose="02020603050405020304" pitchFamily="18" charset="0"/>
                <a:ea typeface="Times New Roman" panose="02020603050405020304" pitchFamily="18" charset="0"/>
              </a:rPr>
              <a:t>Банкнота достоинством 50 рублей образца 1997 года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4853096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928670"/>
            <a:ext cx="8229600" cy="571504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i="1" dirty="0">
                <a:solidFill>
                  <a:srgbClr val="8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ВИДЫ ЗАЩИТЫ БАНКНОТ</a:t>
            </a:r>
            <a:br>
              <a:rPr lang="ru-RU" sz="4400" i="1" dirty="0">
                <a:solidFill>
                  <a:srgbClr val="8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4400" i="1" dirty="0">
              <a:solidFill>
                <a:srgbClr val="8000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rot="10800000" flipV="1">
            <a:off x="2000232" y="1214422"/>
            <a:ext cx="1428760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5357818" y="1214422"/>
            <a:ext cx="1357322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5400000">
            <a:off x="4070000" y="1571612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214282" y="2071678"/>
            <a:ext cx="250031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Технологическая</a:t>
            </a:r>
            <a:r>
              <a:rPr lang="ru-RU" dirty="0"/>
              <a:t> защита</a:t>
            </a:r>
          </a:p>
          <a:p>
            <a:pPr algn="ctr"/>
            <a:r>
              <a:rPr lang="ru-RU" dirty="0"/>
              <a:t>представляет собой комплекс визуально обнаруживаемых признаков.</a:t>
            </a:r>
          </a:p>
        </p:txBody>
      </p:sp>
      <p:pic>
        <p:nvPicPr>
          <p:cNvPr id="11266" name="Picture 2" descr="500 рублевая банкнота ШЕКТРЕЙД: уничтожители шредеры перепле…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4286256"/>
            <a:ext cx="2464909" cy="1824033"/>
          </a:xfrm>
          <a:prstGeom prst="rect">
            <a:avLst/>
          </a:prstGeom>
          <a:noFill/>
        </p:spPr>
      </p:pic>
      <p:sp>
        <p:nvSpPr>
          <p:cNvPr id="24" name="Прямоугольник 23"/>
          <p:cNvSpPr/>
          <p:nvPr/>
        </p:nvSpPr>
        <p:spPr>
          <a:xfrm>
            <a:off x="3113745" y="2071677"/>
            <a:ext cx="28575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Полиграфическая </a:t>
            </a:r>
            <a:r>
              <a:rPr lang="ru-RU" dirty="0"/>
              <a:t>защита</a:t>
            </a:r>
          </a:p>
          <a:p>
            <a:pPr algn="ctr"/>
            <a:r>
              <a:rPr lang="ru-RU" dirty="0"/>
              <a:t> выражается в использовании различных способов и приемов полиграфической печати.</a:t>
            </a:r>
          </a:p>
        </p:txBody>
      </p:sp>
      <p:pic>
        <p:nvPicPr>
          <p:cNvPr id="25" name="Picture 2" descr="Глубокая печать на купюре 1000 рублей 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21041" y="4393347"/>
            <a:ext cx="1928826" cy="1900321"/>
          </a:xfrm>
          <a:prstGeom prst="rect">
            <a:avLst/>
          </a:prstGeom>
          <a:noFill/>
        </p:spPr>
      </p:pic>
      <p:sp>
        <p:nvSpPr>
          <p:cNvPr id="26" name="Прямоугольник 25"/>
          <p:cNvSpPr/>
          <p:nvPr/>
        </p:nvSpPr>
        <p:spPr>
          <a:xfrm>
            <a:off x="5971265" y="2071677"/>
            <a:ext cx="296030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Физико-химическая</a:t>
            </a:r>
            <a:r>
              <a:rPr lang="ru-RU" dirty="0"/>
              <a:t> защита </a:t>
            </a:r>
          </a:p>
          <a:p>
            <a:pPr algn="ctr"/>
            <a:r>
              <a:rPr lang="ru-RU" dirty="0"/>
              <a:t> основывается на использовании в составах материалов добавок химических веществ.</a:t>
            </a:r>
          </a:p>
        </p:txBody>
      </p:sp>
      <p:pic>
        <p:nvPicPr>
          <p:cNvPr id="27" name="Picture 4" descr="УФ-свечение Рублей РФ.">
            <a:hlinkClick r:id="rId4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7516" y="4437112"/>
            <a:ext cx="3246765" cy="1379876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100-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437063"/>
            <a:ext cx="4679950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5" descr="100-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76250"/>
            <a:ext cx="4537075" cy="1963738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2" name="Rectangle 6"/>
          <p:cNvSpPr>
            <a:spLocks noChangeArrowheads="1"/>
          </p:cNvSpPr>
          <p:nvPr/>
        </p:nvSpPr>
        <p:spPr bwMode="auto">
          <a:xfrm>
            <a:off x="468313" y="4437063"/>
            <a:ext cx="4679950" cy="2016125"/>
          </a:xfrm>
          <a:prstGeom prst="rect">
            <a:avLst/>
          </a:prstGeom>
          <a:noFill/>
          <a:ln w="508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173" name="Rectangle 7"/>
          <p:cNvSpPr>
            <a:spLocks noChangeArrowheads="1"/>
          </p:cNvSpPr>
          <p:nvPr/>
        </p:nvSpPr>
        <p:spPr bwMode="auto">
          <a:xfrm>
            <a:off x="468313" y="476250"/>
            <a:ext cx="4535487" cy="19446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174" name="Line 8"/>
          <p:cNvSpPr>
            <a:spLocks noChangeShapeType="1"/>
          </p:cNvSpPr>
          <p:nvPr/>
        </p:nvSpPr>
        <p:spPr bwMode="auto">
          <a:xfrm flipV="1">
            <a:off x="2555875" y="3573463"/>
            <a:ext cx="0" cy="863600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75" name="Line 9"/>
          <p:cNvSpPr>
            <a:spLocks noChangeShapeType="1"/>
          </p:cNvSpPr>
          <p:nvPr/>
        </p:nvSpPr>
        <p:spPr bwMode="auto">
          <a:xfrm>
            <a:off x="2555875" y="2420938"/>
            <a:ext cx="0" cy="792162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76" name="Text Box 10"/>
          <p:cNvSpPr txBox="1">
            <a:spLocks noChangeArrowheads="1"/>
          </p:cNvSpPr>
          <p:nvPr/>
        </p:nvSpPr>
        <p:spPr bwMode="auto">
          <a:xfrm>
            <a:off x="2463800" y="323215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177" name="Text Box 11"/>
          <p:cNvSpPr txBox="1">
            <a:spLocks noChangeArrowheads="1"/>
          </p:cNvSpPr>
          <p:nvPr/>
        </p:nvSpPr>
        <p:spPr bwMode="auto">
          <a:xfrm>
            <a:off x="2463800" y="3232150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 b="1"/>
              <a:t>4</a:t>
            </a:r>
          </a:p>
        </p:txBody>
      </p:sp>
      <p:sp>
        <p:nvSpPr>
          <p:cNvPr id="7178" name="Rectangle 12"/>
          <p:cNvSpPr>
            <a:spLocks noChangeArrowheads="1"/>
          </p:cNvSpPr>
          <p:nvPr/>
        </p:nvSpPr>
        <p:spPr bwMode="auto">
          <a:xfrm>
            <a:off x="5148263" y="2053431"/>
            <a:ext cx="4572000" cy="256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 b="1" dirty="0"/>
              <a:t>1</a:t>
            </a:r>
            <a:r>
              <a:rPr lang="en-US" altLang="ru-RU" b="1" dirty="0"/>
              <a:t>.</a:t>
            </a:r>
            <a:r>
              <a:rPr lang="ru-RU" altLang="ru-RU" b="1" dirty="0"/>
              <a:t>Скрытые радужные полосы</a:t>
            </a:r>
          </a:p>
          <a:p>
            <a:pPr eaLnBrk="1" hangingPunct="1"/>
            <a:r>
              <a:rPr lang="ru-RU" altLang="ru-RU" b="1" dirty="0"/>
              <a:t>2.Микроперфорация</a:t>
            </a:r>
          </a:p>
          <a:p>
            <a:pPr eaLnBrk="1" hangingPunct="1"/>
            <a:r>
              <a:rPr lang="ru-RU" altLang="ru-RU" b="1" dirty="0"/>
              <a:t>3.Ныряющая металлизированная нить</a:t>
            </a:r>
          </a:p>
          <a:p>
            <a:pPr eaLnBrk="1" hangingPunct="1"/>
            <a:r>
              <a:rPr lang="ru-RU" altLang="ru-RU" b="1" dirty="0"/>
              <a:t>4.Защитные волокна</a:t>
            </a:r>
          </a:p>
          <a:p>
            <a:pPr eaLnBrk="1" hangingPunct="1"/>
            <a:r>
              <a:rPr lang="ru-RU" altLang="ru-RU" b="1" dirty="0"/>
              <a:t>5.Рельефное изображение</a:t>
            </a:r>
          </a:p>
          <a:p>
            <a:pPr eaLnBrk="1" hangingPunct="1"/>
            <a:r>
              <a:rPr lang="ru-RU" altLang="ru-RU" b="1" dirty="0"/>
              <a:t>6.Скрытое изображение</a:t>
            </a:r>
          </a:p>
          <a:p>
            <a:pPr eaLnBrk="1" hangingPunct="1"/>
            <a:r>
              <a:rPr lang="ru-RU" altLang="ru-RU" b="1" dirty="0"/>
              <a:t>7.Водяной знак</a:t>
            </a:r>
          </a:p>
          <a:p>
            <a:pPr eaLnBrk="1" hangingPunct="1"/>
            <a:r>
              <a:rPr lang="ru-RU" altLang="ru-RU" b="1" dirty="0"/>
              <a:t>8.Микротекст</a:t>
            </a:r>
          </a:p>
        </p:txBody>
      </p:sp>
      <p:sp>
        <p:nvSpPr>
          <p:cNvPr id="7179" name="Line 13"/>
          <p:cNvSpPr>
            <a:spLocks noChangeShapeType="1"/>
          </p:cNvSpPr>
          <p:nvPr/>
        </p:nvSpPr>
        <p:spPr bwMode="auto">
          <a:xfrm>
            <a:off x="1116013" y="2205038"/>
            <a:ext cx="0" cy="936625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80" name="Text Box 14"/>
          <p:cNvSpPr txBox="1">
            <a:spLocks noChangeArrowheads="1"/>
          </p:cNvSpPr>
          <p:nvPr/>
        </p:nvSpPr>
        <p:spPr bwMode="auto">
          <a:xfrm>
            <a:off x="1023938" y="3232150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 b="1"/>
              <a:t>5</a:t>
            </a:r>
          </a:p>
        </p:txBody>
      </p:sp>
      <p:sp>
        <p:nvSpPr>
          <p:cNvPr id="7181" name="Line 15"/>
          <p:cNvSpPr>
            <a:spLocks noChangeShapeType="1"/>
          </p:cNvSpPr>
          <p:nvPr/>
        </p:nvSpPr>
        <p:spPr bwMode="auto">
          <a:xfrm flipV="1">
            <a:off x="3059113" y="4005263"/>
            <a:ext cx="0" cy="1944687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82" name="Text Box 16"/>
          <p:cNvSpPr txBox="1">
            <a:spLocks noChangeArrowheads="1"/>
          </p:cNvSpPr>
          <p:nvPr/>
        </p:nvSpPr>
        <p:spPr bwMode="auto">
          <a:xfrm>
            <a:off x="2967038" y="35925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 b="1"/>
              <a:t>8</a:t>
            </a:r>
          </a:p>
        </p:txBody>
      </p:sp>
      <p:sp>
        <p:nvSpPr>
          <p:cNvPr id="7183" name="Line 18"/>
          <p:cNvSpPr>
            <a:spLocks noChangeShapeType="1"/>
          </p:cNvSpPr>
          <p:nvPr/>
        </p:nvSpPr>
        <p:spPr bwMode="auto">
          <a:xfrm flipH="1" flipV="1">
            <a:off x="3276600" y="3933825"/>
            <a:ext cx="503238" cy="719138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84" name="Rectangle 19"/>
          <p:cNvSpPr>
            <a:spLocks noChangeArrowheads="1"/>
          </p:cNvSpPr>
          <p:nvPr/>
        </p:nvSpPr>
        <p:spPr bwMode="auto">
          <a:xfrm>
            <a:off x="4356100" y="5084763"/>
            <a:ext cx="576263" cy="865187"/>
          </a:xfrm>
          <a:prstGeom prst="rect">
            <a:avLst/>
          </a:prstGeom>
          <a:noFill/>
          <a:ln w="508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185" name="Rectangle 20"/>
          <p:cNvSpPr>
            <a:spLocks noChangeArrowheads="1"/>
          </p:cNvSpPr>
          <p:nvPr/>
        </p:nvSpPr>
        <p:spPr bwMode="auto">
          <a:xfrm>
            <a:off x="755650" y="5157788"/>
            <a:ext cx="576263" cy="865187"/>
          </a:xfrm>
          <a:prstGeom prst="rect">
            <a:avLst/>
          </a:prstGeom>
          <a:noFill/>
          <a:ln w="508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186" name="Rectangle 21"/>
          <p:cNvSpPr>
            <a:spLocks noChangeArrowheads="1"/>
          </p:cNvSpPr>
          <p:nvPr/>
        </p:nvSpPr>
        <p:spPr bwMode="auto">
          <a:xfrm>
            <a:off x="4067175" y="981075"/>
            <a:ext cx="576263" cy="865188"/>
          </a:xfrm>
          <a:prstGeom prst="rect">
            <a:avLst/>
          </a:prstGeom>
          <a:noFill/>
          <a:ln w="508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187" name="Rectangle 22"/>
          <p:cNvSpPr>
            <a:spLocks noChangeArrowheads="1"/>
          </p:cNvSpPr>
          <p:nvPr/>
        </p:nvSpPr>
        <p:spPr bwMode="auto">
          <a:xfrm>
            <a:off x="611188" y="981075"/>
            <a:ext cx="576262" cy="865188"/>
          </a:xfrm>
          <a:prstGeom prst="rect">
            <a:avLst/>
          </a:prstGeom>
          <a:noFill/>
          <a:ln w="508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188" name="Line 23"/>
          <p:cNvSpPr>
            <a:spLocks noChangeShapeType="1"/>
          </p:cNvSpPr>
          <p:nvPr/>
        </p:nvSpPr>
        <p:spPr bwMode="auto">
          <a:xfrm>
            <a:off x="900113" y="1844675"/>
            <a:ext cx="0" cy="1800225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89" name="Line 24"/>
          <p:cNvSpPr>
            <a:spLocks noChangeShapeType="1"/>
          </p:cNvSpPr>
          <p:nvPr/>
        </p:nvSpPr>
        <p:spPr bwMode="auto">
          <a:xfrm flipV="1">
            <a:off x="900113" y="4076700"/>
            <a:ext cx="0" cy="1081088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90" name="Text Box 25"/>
          <p:cNvSpPr txBox="1">
            <a:spLocks noChangeArrowheads="1"/>
          </p:cNvSpPr>
          <p:nvPr/>
        </p:nvSpPr>
        <p:spPr bwMode="auto">
          <a:xfrm>
            <a:off x="808038" y="3665538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 b="1"/>
              <a:t>7</a:t>
            </a:r>
          </a:p>
        </p:txBody>
      </p:sp>
      <p:sp>
        <p:nvSpPr>
          <p:cNvPr id="7191" name="Line 26"/>
          <p:cNvSpPr>
            <a:spLocks noChangeShapeType="1"/>
          </p:cNvSpPr>
          <p:nvPr/>
        </p:nvSpPr>
        <p:spPr bwMode="auto">
          <a:xfrm flipV="1">
            <a:off x="4572000" y="3500438"/>
            <a:ext cx="0" cy="1584325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92" name="Line 27"/>
          <p:cNvSpPr>
            <a:spLocks noChangeShapeType="1"/>
          </p:cNvSpPr>
          <p:nvPr/>
        </p:nvSpPr>
        <p:spPr bwMode="auto">
          <a:xfrm>
            <a:off x="4572000" y="1844675"/>
            <a:ext cx="0" cy="1368425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93" name="Text Box 28"/>
          <p:cNvSpPr txBox="1">
            <a:spLocks noChangeArrowheads="1"/>
          </p:cNvSpPr>
          <p:nvPr/>
        </p:nvSpPr>
        <p:spPr bwMode="auto">
          <a:xfrm>
            <a:off x="4479925" y="31607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 b="1"/>
              <a:t>6</a:t>
            </a:r>
          </a:p>
        </p:txBody>
      </p:sp>
      <p:sp>
        <p:nvSpPr>
          <p:cNvPr id="7194" name="Line 29"/>
          <p:cNvSpPr>
            <a:spLocks noChangeShapeType="1"/>
          </p:cNvSpPr>
          <p:nvPr/>
        </p:nvSpPr>
        <p:spPr bwMode="auto">
          <a:xfrm>
            <a:off x="1692275" y="1412875"/>
            <a:ext cx="0" cy="1944688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95" name="Text Box 30"/>
          <p:cNvSpPr txBox="1">
            <a:spLocks noChangeArrowheads="1"/>
          </p:cNvSpPr>
          <p:nvPr/>
        </p:nvSpPr>
        <p:spPr bwMode="auto">
          <a:xfrm>
            <a:off x="1619250" y="3429000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 b="1"/>
              <a:t>1</a:t>
            </a:r>
          </a:p>
        </p:txBody>
      </p:sp>
      <p:sp>
        <p:nvSpPr>
          <p:cNvPr id="7196" name="Line 31"/>
          <p:cNvSpPr>
            <a:spLocks noChangeShapeType="1"/>
          </p:cNvSpPr>
          <p:nvPr/>
        </p:nvSpPr>
        <p:spPr bwMode="auto">
          <a:xfrm>
            <a:off x="3924300" y="981075"/>
            <a:ext cx="0" cy="2376488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97" name="Text Box 32"/>
          <p:cNvSpPr txBox="1">
            <a:spLocks noChangeArrowheads="1"/>
          </p:cNvSpPr>
          <p:nvPr/>
        </p:nvSpPr>
        <p:spPr bwMode="auto">
          <a:xfrm>
            <a:off x="3832225" y="3448050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 b="1"/>
              <a:t>2</a:t>
            </a:r>
          </a:p>
        </p:txBody>
      </p:sp>
      <p:sp>
        <p:nvSpPr>
          <p:cNvPr id="7198" name="Line 33"/>
          <p:cNvSpPr>
            <a:spLocks noChangeShapeType="1"/>
          </p:cNvSpPr>
          <p:nvPr/>
        </p:nvSpPr>
        <p:spPr bwMode="auto">
          <a:xfrm>
            <a:off x="3563938" y="5805488"/>
            <a:ext cx="2087562" cy="0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99" name="Text Box 34"/>
          <p:cNvSpPr txBox="1">
            <a:spLocks noChangeArrowheads="1"/>
          </p:cNvSpPr>
          <p:nvPr/>
        </p:nvSpPr>
        <p:spPr bwMode="auto">
          <a:xfrm>
            <a:off x="5703888" y="568166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 b="1"/>
              <a:t>3</a:t>
            </a:r>
          </a:p>
        </p:txBody>
      </p:sp>
      <p:sp>
        <p:nvSpPr>
          <p:cNvPr id="7200" name="Rectangle 35"/>
          <p:cNvSpPr>
            <a:spLocks noChangeArrowheads="1"/>
          </p:cNvSpPr>
          <p:nvPr/>
        </p:nvSpPr>
        <p:spPr bwMode="auto">
          <a:xfrm>
            <a:off x="5148263" y="979488"/>
            <a:ext cx="38560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 b="1" dirty="0"/>
              <a:t>Банкноты Банка России</a:t>
            </a:r>
          </a:p>
        </p:txBody>
      </p:sp>
    </p:spTree>
    <p:extLst>
      <p:ext uri="{BB962C8B-B14F-4D97-AF65-F5344CB8AC3E}">
        <p14:creationId xmlns:p14="http://schemas.microsoft.com/office/powerpoint/2010/main" val="2290923308"/>
      </p:ext>
    </p:extLst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3"/>
          <p:cNvSpPr>
            <a:spLocks noChangeArrowheads="1"/>
          </p:cNvSpPr>
          <p:nvPr/>
        </p:nvSpPr>
        <p:spPr bwMode="auto">
          <a:xfrm>
            <a:off x="539750" y="5229225"/>
            <a:ext cx="431800" cy="720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147" name="Rectangle 30"/>
          <p:cNvSpPr>
            <a:spLocks noChangeArrowheads="1"/>
          </p:cNvSpPr>
          <p:nvPr/>
        </p:nvSpPr>
        <p:spPr bwMode="auto">
          <a:xfrm>
            <a:off x="395288" y="476250"/>
            <a:ext cx="4824412" cy="2089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148" name="Rectangle 25"/>
          <p:cNvSpPr>
            <a:spLocks noChangeArrowheads="1"/>
          </p:cNvSpPr>
          <p:nvPr/>
        </p:nvSpPr>
        <p:spPr bwMode="auto">
          <a:xfrm>
            <a:off x="395288" y="4581525"/>
            <a:ext cx="4681537" cy="20161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6149" name="Picture 6" descr="500-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76250"/>
            <a:ext cx="4824412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7" descr="500-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581525"/>
            <a:ext cx="4699000" cy="199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1" name="Rectangle 19"/>
          <p:cNvSpPr>
            <a:spLocks noChangeArrowheads="1"/>
          </p:cNvSpPr>
          <p:nvPr/>
        </p:nvSpPr>
        <p:spPr bwMode="auto">
          <a:xfrm>
            <a:off x="5472236" y="1916832"/>
            <a:ext cx="3924300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 b="1" dirty="0"/>
              <a:t>1</a:t>
            </a:r>
            <a:r>
              <a:rPr lang="en-US" altLang="ru-RU" b="1" dirty="0"/>
              <a:t>.</a:t>
            </a:r>
            <a:r>
              <a:rPr lang="ru-RU" altLang="ru-RU" b="1" dirty="0"/>
              <a:t>Скрытые радужные полосы 2.Микроперфорация</a:t>
            </a:r>
          </a:p>
          <a:p>
            <a:pPr eaLnBrk="1" hangingPunct="1"/>
            <a:r>
              <a:rPr lang="ru-RU" altLang="ru-RU" b="1" dirty="0"/>
              <a:t>3.Ныряющая металлизированная нить</a:t>
            </a:r>
          </a:p>
          <a:p>
            <a:pPr eaLnBrk="1" hangingPunct="1"/>
            <a:r>
              <a:rPr lang="ru-RU" altLang="ru-RU" b="1" dirty="0"/>
              <a:t>4.Цветопеременная краска</a:t>
            </a:r>
          </a:p>
          <a:p>
            <a:pPr eaLnBrk="1" hangingPunct="1"/>
            <a:r>
              <a:rPr lang="ru-RU" altLang="ru-RU" b="1" dirty="0"/>
              <a:t>5.Защитные волокна</a:t>
            </a:r>
          </a:p>
          <a:p>
            <a:pPr eaLnBrk="1" hangingPunct="1"/>
            <a:r>
              <a:rPr lang="ru-RU" altLang="ru-RU" b="1" dirty="0"/>
              <a:t>6.Рельефное изображение</a:t>
            </a:r>
          </a:p>
          <a:p>
            <a:pPr eaLnBrk="1" hangingPunct="1"/>
            <a:r>
              <a:rPr lang="ru-RU" altLang="ru-RU" b="1" dirty="0"/>
              <a:t>7.Скрытое изображение</a:t>
            </a:r>
          </a:p>
          <a:p>
            <a:pPr eaLnBrk="1" hangingPunct="1"/>
            <a:r>
              <a:rPr lang="ru-RU" altLang="ru-RU" b="1" dirty="0"/>
              <a:t>8.Водяной знак</a:t>
            </a:r>
          </a:p>
          <a:p>
            <a:pPr eaLnBrk="1" hangingPunct="1"/>
            <a:r>
              <a:rPr lang="ru-RU" altLang="ru-RU" b="1" dirty="0"/>
              <a:t>9.Микротекст</a:t>
            </a:r>
          </a:p>
        </p:txBody>
      </p:sp>
      <p:sp>
        <p:nvSpPr>
          <p:cNvPr id="6152" name="Text Box 20"/>
          <p:cNvSpPr txBox="1">
            <a:spLocks noChangeArrowheads="1"/>
          </p:cNvSpPr>
          <p:nvPr/>
        </p:nvSpPr>
        <p:spPr bwMode="auto">
          <a:xfrm>
            <a:off x="735013" y="3952875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 b="1"/>
              <a:t>4</a:t>
            </a:r>
          </a:p>
        </p:txBody>
      </p:sp>
      <p:sp>
        <p:nvSpPr>
          <p:cNvPr id="6153" name="Text Box 21"/>
          <p:cNvSpPr txBox="1">
            <a:spLocks noChangeArrowheads="1"/>
          </p:cNvSpPr>
          <p:nvPr/>
        </p:nvSpPr>
        <p:spPr bwMode="auto">
          <a:xfrm>
            <a:off x="3471863" y="3736975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 b="1"/>
              <a:t>9</a:t>
            </a:r>
          </a:p>
        </p:txBody>
      </p:sp>
      <p:sp>
        <p:nvSpPr>
          <p:cNvPr id="6154" name="Text Box 22"/>
          <p:cNvSpPr txBox="1">
            <a:spLocks noChangeArrowheads="1"/>
          </p:cNvSpPr>
          <p:nvPr/>
        </p:nvSpPr>
        <p:spPr bwMode="auto">
          <a:xfrm>
            <a:off x="1023938" y="3521075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 b="1"/>
              <a:t>6</a:t>
            </a:r>
          </a:p>
        </p:txBody>
      </p:sp>
      <p:sp>
        <p:nvSpPr>
          <p:cNvPr id="6155" name="Text Box 23"/>
          <p:cNvSpPr txBox="1">
            <a:spLocks noChangeArrowheads="1"/>
          </p:cNvSpPr>
          <p:nvPr/>
        </p:nvSpPr>
        <p:spPr bwMode="auto">
          <a:xfrm>
            <a:off x="5919788" y="4889500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 b="1"/>
              <a:t>2</a:t>
            </a:r>
          </a:p>
        </p:txBody>
      </p:sp>
      <p:sp>
        <p:nvSpPr>
          <p:cNvPr id="6156" name="Text Box 24"/>
          <p:cNvSpPr txBox="1">
            <a:spLocks noChangeArrowheads="1"/>
          </p:cNvSpPr>
          <p:nvPr/>
        </p:nvSpPr>
        <p:spPr bwMode="auto">
          <a:xfrm>
            <a:off x="5848350" y="1360488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 b="1"/>
              <a:t>3</a:t>
            </a:r>
          </a:p>
        </p:txBody>
      </p:sp>
      <p:sp>
        <p:nvSpPr>
          <p:cNvPr id="6157" name="Text Box 31"/>
          <p:cNvSpPr txBox="1">
            <a:spLocks noChangeArrowheads="1"/>
          </p:cNvSpPr>
          <p:nvPr/>
        </p:nvSpPr>
        <p:spPr bwMode="auto">
          <a:xfrm>
            <a:off x="2463800" y="3448050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 b="1"/>
              <a:t>5</a:t>
            </a:r>
          </a:p>
        </p:txBody>
      </p:sp>
      <p:grpSp>
        <p:nvGrpSpPr>
          <p:cNvPr id="6158" name="Group 47"/>
          <p:cNvGrpSpPr>
            <a:grpSpLocks/>
          </p:cNvGrpSpPr>
          <p:nvPr/>
        </p:nvGrpSpPr>
        <p:grpSpPr bwMode="auto">
          <a:xfrm>
            <a:off x="2411413" y="765175"/>
            <a:ext cx="3384550" cy="2879725"/>
            <a:chOff x="1519" y="482"/>
            <a:chExt cx="2132" cy="1814"/>
          </a:xfrm>
        </p:grpSpPr>
        <p:sp>
          <p:nvSpPr>
            <p:cNvPr id="6179" name="Line 10"/>
            <p:cNvSpPr>
              <a:spLocks noChangeShapeType="1"/>
            </p:cNvSpPr>
            <p:nvPr/>
          </p:nvSpPr>
          <p:spPr bwMode="auto">
            <a:xfrm>
              <a:off x="2245" y="935"/>
              <a:ext cx="140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80" name="Line 14"/>
            <p:cNvSpPr>
              <a:spLocks noChangeShapeType="1"/>
            </p:cNvSpPr>
            <p:nvPr/>
          </p:nvSpPr>
          <p:spPr bwMode="auto">
            <a:xfrm>
              <a:off x="2245" y="1480"/>
              <a:ext cx="0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81" name="Line 28"/>
            <p:cNvSpPr>
              <a:spLocks noChangeShapeType="1"/>
            </p:cNvSpPr>
            <p:nvPr/>
          </p:nvSpPr>
          <p:spPr bwMode="auto">
            <a:xfrm>
              <a:off x="1610" y="1616"/>
              <a:ext cx="0" cy="5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82" name="Line 36"/>
            <p:cNvSpPr>
              <a:spLocks noChangeShapeType="1"/>
            </p:cNvSpPr>
            <p:nvPr/>
          </p:nvSpPr>
          <p:spPr bwMode="auto">
            <a:xfrm flipH="1" flipV="1">
              <a:off x="1519" y="482"/>
              <a:ext cx="726" cy="9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159" name="Line 40"/>
          <p:cNvSpPr>
            <a:spLocks noChangeShapeType="1"/>
          </p:cNvSpPr>
          <p:nvPr/>
        </p:nvSpPr>
        <p:spPr bwMode="auto">
          <a:xfrm>
            <a:off x="4716463" y="5516563"/>
            <a:ext cx="719137" cy="0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60" name="Text Box 41"/>
          <p:cNvSpPr txBox="1">
            <a:spLocks noChangeArrowheads="1"/>
          </p:cNvSpPr>
          <p:nvPr/>
        </p:nvSpPr>
        <p:spPr bwMode="auto">
          <a:xfrm>
            <a:off x="5416550" y="5392738"/>
            <a:ext cx="311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 b="1"/>
              <a:t>7</a:t>
            </a:r>
          </a:p>
          <a:p>
            <a:pPr eaLnBrk="1" hangingPunct="1"/>
            <a:endParaRPr lang="ru-RU" altLang="ru-RU"/>
          </a:p>
        </p:txBody>
      </p:sp>
      <p:sp>
        <p:nvSpPr>
          <p:cNvPr id="6161" name="Text Box 42"/>
          <p:cNvSpPr txBox="1">
            <a:spLocks noChangeArrowheads="1"/>
          </p:cNvSpPr>
          <p:nvPr/>
        </p:nvSpPr>
        <p:spPr bwMode="auto">
          <a:xfrm>
            <a:off x="519113" y="35925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 b="1"/>
              <a:t>8</a:t>
            </a:r>
          </a:p>
        </p:txBody>
      </p:sp>
      <p:grpSp>
        <p:nvGrpSpPr>
          <p:cNvPr id="6162" name="Group 53"/>
          <p:cNvGrpSpPr>
            <a:grpSpLocks/>
          </p:cNvGrpSpPr>
          <p:nvPr/>
        </p:nvGrpSpPr>
        <p:grpSpPr bwMode="auto">
          <a:xfrm>
            <a:off x="395288" y="3789363"/>
            <a:ext cx="5543550" cy="2808287"/>
            <a:chOff x="249" y="2387"/>
            <a:chExt cx="3492" cy="1769"/>
          </a:xfrm>
        </p:grpSpPr>
        <p:sp>
          <p:nvSpPr>
            <p:cNvPr id="6170" name="Line 11"/>
            <p:cNvSpPr>
              <a:spLocks noChangeShapeType="1"/>
            </p:cNvSpPr>
            <p:nvPr/>
          </p:nvSpPr>
          <p:spPr bwMode="auto">
            <a:xfrm flipV="1">
              <a:off x="521" y="2704"/>
              <a:ext cx="0" cy="408"/>
            </a:xfrm>
            <a:prstGeom prst="line">
              <a:avLst/>
            </a:prstGeom>
            <a:noFill/>
            <a:ln w="5080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71" name="Line 12"/>
            <p:cNvSpPr>
              <a:spLocks noChangeShapeType="1"/>
            </p:cNvSpPr>
            <p:nvPr/>
          </p:nvSpPr>
          <p:spPr bwMode="auto">
            <a:xfrm flipV="1">
              <a:off x="703" y="2432"/>
              <a:ext cx="0" cy="1588"/>
            </a:xfrm>
            <a:prstGeom prst="line">
              <a:avLst/>
            </a:prstGeom>
            <a:noFill/>
            <a:ln w="5080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72" name="Line 13"/>
            <p:cNvSpPr>
              <a:spLocks noChangeShapeType="1"/>
            </p:cNvSpPr>
            <p:nvPr/>
          </p:nvSpPr>
          <p:spPr bwMode="auto">
            <a:xfrm>
              <a:off x="2562" y="3203"/>
              <a:ext cx="1179" cy="0"/>
            </a:xfrm>
            <a:prstGeom prst="line">
              <a:avLst/>
            </a:prstGeom>
            <a:noFill/>
            <a:ln w="5080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73" name="Line 27"/>
            <p:cNvSpPr>
              <a:spLocks noChangeShapeType="1"/>
            </p:cNvSpPr>
            <p:nvPr/>
          </p:nvSpPr>
          <p:spPr bwMode="auto">
            <a:xfrm flipV="1">
              <a:off x="1610" y="2387"/>
              <a:ext cx="0" cy="499"/>
            </a:xfrm>
            <a:prstGeom prst="line">
              <a:avLst/>
            </a:prstGeom>
            <a:noFill/>
            <a:ln w="5080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74" name="Rectangle 37"/>
            <p:cNvSpPr>
              <a:spLocks noChangeArrowheads="1"/>
            </p:cNvSpPr>
            <p:nvPr/>
          </p:nvSpPr>
          <p:spPr bwMode="auto">
            <a:xfrm>
              <a:off x="295" y="3294"/>
              <a:ext cx="317" cy="499"/>
            </a:xfrm>
            <a:prstGeom prst="rect">
              <a:avLst/>
            </a:prstGeom>
            <a:noFill/>
            <a:ln w="50800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6175" name="Line 38"/>
            <p:cNvSpPr>
              <a:spLocks noChangeShapeType="1"/>
            </p:cNvSpPr>
            <p:nvPr/>
          </p:nvSpPr>
          <p:spPr bwMode="auto">
            <a:xfrm flipV="1">
              <a:off x="385" y="2523"/>
              <a:ext cx="0" cy="771"/>
            </a:xfrm>
            <a:prstGeom prst="line">
              <a:avLst/>
            </a:prstGeom>
            <a:noFill/>
            <a:ln w="5080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76" name="Rectangle 39"/>
            <p:cNvSpPr>
              <a:spLocks noChangeArrowheads="1"/>
            </p:cNvSpPr>
            <p:nvPr/>
          </p:nvSpPr>
          <p:spPr bwMode="auto">
            <a:xfrm>
              <a:off x="2608" y="3294"/>
              <a:ext cx="363" cy="499"/>
            </a:xfrm>
            <a:prstGeom prst="rect">
              <a:avLst/>
            </a:prstGeom>
            <a:noFill/>
            <a:ln w="50800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6177" name="Rectangle 43"/>
            <p:cNvSpPr>
              <a:spLocks noChangeArrowheads="1"/>
            </p:cNvSpPr>
            <p:nvPr/>
          </p:nvSpPr>
          <p:spPr bwMode="auto">
            <a:xfrm>
              <a:off x="249" y="2886"/>
              <a:ext cx="2949" cy="1270"/>
            </a:xfrm>
            <a:prstGeom prst="rect">
              <a:avLst/>
            </a:prstGeom>
            <a:noFill/>
            <a:ln w="50800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6178" name="Line 44"/>
            <p:cNvSpPr>
              <a:spLocks noChangeShapeType="1"/>
            </p:cNvSpPr>
            <p:nvPr/>
          </p:nvSpPr>
          <p:spPr bwMode="auto">
            <a:xfrm flipV="1">
              <a:off x="1020" y="2432"/>
              <a:ext cx="0" cy="862"/>
            </a:xfrm>
            <a:prstGeom prst="line">
              <a:avLst/>
            </a:prstGeom>
            <a:noFill/>
            <a:ln w="5080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163" name="Text Box 45"/>
          <p:cNvSpPr txBox="1">
            <a:spLocks noChangeArrowheads="1"/>
          </p:cNvSpPr>
          <p:nvPr/>
        </p:nvSpPr>
        <p:spPr bwMode="auto">
          <a:xfrm>
            <a:off x="1527175" y="33766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 b="1"/>
              <a:t>1</a:t>
            </a:r>
          </a:p>
        </p:txBody>
      </p:sp>
      <p:sp>
        <p:nvSpPr>
          <p:cNvPr id="6164" name="Text Box 46"/>
          <p:cNvSpPr txBox="1">
            <a:spLocks noChangeArrowheads="1"/>
          </p:cNvSpPr>
          <p:nvPr/>
        </p:nvSpPr>
        <p:spPr bwMode="auto">
          <a:xfrm>
            <a:off x="5390966" y="620688"/>
            <a:ext cx="360039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200" b="1" dirty="0"/>
              <a:t>Банкноты Банка России</a:t>
            </a:r>
          </a:p>
        </p:txBody>
      </p:sp>
      <p:grpSp>
        <p:nvGrpSpPr>
          <p:cNvPr id="6165" name="Group 48"/>
          <p:cNvGrpSpPr>
            <a:grpSpLocks/>
          </p:cNvGrpSpPr>
          <p:nvPr/>
        </p:nvGrpSpPr>
        <p:grpSpPr bwMode="auto">
          <a:xfrm>
            <a:off x="2411413" y="765175"/>
            <a:ext cx="3384550" cy="2879725"/>
            <a:chOff x="1519" y="482"/>
            <a:chExt cx="2132" cy="1814"/>
          </a:xfrm>
        </p:grpSpPr>
        <p:sp>
          <p:nvSpPr>
            <p:cNvPr id="6166" name="Line 49"/>
            <p:cNvSpPr>
              <a:spLocks noChangeShapeType="1"/>
            </p:cNvSpPr>
            <p:nvPr/>
          </p:nvSpPr>
          <p:spPr bwMode="auto">
            <a:xfrm>
              <a:off x="2245" y="935"/>
              <a:ext cx="1406" cy="0"/>
            </a:xfrm>
            <a:prstGeom prst="line">
              <a:avLst/>
            </a:prstGeom>
            <a:noFill/>
            <a:ln w="5080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67" name="Line 50"/>
            <p:cNvSpPr>
              <a:spLocks noChangeShapeType="1"/>
            </p:cNvSpPr>
            <p:nvPr/>
          </p:nvSpPr>
          <p:spPr bwMode="auto">
            <a:xfrm>
              <a:off x="2245" y="1480"/>
              <a:ext cx="0" cy="816"/>
            </a:xfrm>
            <a:prstGeom prst="line">
              <a:avLst/>
            </a:prstGeom>
            <a:noFill/>
            <a:ln w="5080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68" name="Line 51"/>
            <p:cNvSpPr>
              <a:spLocks noChangeShapeType="1"/>
            </p:cNvSpPr>
            <p:nvPr/>
          </p:nvSpPr>
          <p:spPr bwMode="auto">
            <a:xfrm>
              <a:off x="1610" y="1616"/>
              <a:ext cx="0" cy="544"/>
            </a:xfrm>
            <a:prstGeom prst="line">
              <a:avLst/>
            </a:prstGeom>
            <a:noFill/>
            <a:ln w="5080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69" name="Line 52"/>
            <p:cNvSpPr>
              <a:spLocks noChangeShapeType="1"/>
            </p:cNvSpPr>
            <p:nvPr/>
          </p:nvSpPr>
          <p:spPr bwMode="auto">
            <a:xfrm flipH="1" flipV="1">
              <a:off x="1519" y="482"/>
              <a:ext cx="726" cy="998"/>
            </a:xfrm>
            <a:prstGeom prst="line">
              <a:avLst/>
            </a:prstGeom>
            <a:noFill/>
            <a:ln w="50800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4283531002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8926" y="1214422"/>
            <a:ext cx="5855616" cy="1368152"/>
          </a:xfrm>
        </p:spPr>
        <p:txBody>
          <a:bodyPr>
            <a:no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FFFFCC"/>
              </a:buClr>
              <a:buSzPct val="60000"/>
            </a:pPr>
            <a:r>
              <a:rPr lang="ru-RU" sz="2000" dirty="0">
                <a:solidFill>
                  <a:srgbClr val="0D0D0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Защитная нить</a:t>
            </a:r>
            <a:br>
              <a:rPr lang="ru-RU" sz="2000" dirty="0">
                <a:solidFill>
                  <a:srgbClr val="0D0D0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b="0" dirty="0"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сплошная - полностью находящаяся внутри бумажного листа; </a:t>
            </a:r>
            <a:br>
              <a:rPr lang="ru-RU" sz="2000" b="0" dirty="0"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b="0" dirty="0"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оконная (ныряющая) - периодически выходящая на поверхность бумажного листа.</a:t>
            </a:r>
            <a:br>
              <a:rPr lang="ru-RU" sz="2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b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b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357166"/>
            <a:ext cx="792088" cy="238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04" y="357165"/>
            <a:ext cx="805370" cy="2428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57158" y="2928934"/>
            <a:ext cx="6431328" cy="3524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D0D0D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6"/>
              </a:rPr>
              <a:t>Водяной знак</a:t>
            </a:r>
            <a:endParaRPr lang="ru-RU" sz="2000" b="1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Водяные знаки являются обязательными элементами защиты. В этом качестве они достаточно эффективны, однако требуют навыков в определении подлинности банкнот. Наиболее защищенным от подделки считается комбинированный водяной знак. Комбинированный водяной знак состоит из введённого в состав бумаги водяного знака в виде портрета основного изображения и водяного знака повторяющего номинал банкноты. Например,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многотоновый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водяной знак банкноты Банка России образца 1997 года номиналом 500 рублей.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О выпуске в обращение банкнот Банка России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5400000">
            <a:off x="6670372" y="4045272"/>
            <a:ext cx="2851259" cy="1332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99571993"/>
      </p:ext>
    </p:extLst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034" y="285728"/>
            <a:ext cx="8229600" cy="1224136"/>
          </a:xfrm>
        </p:spPr>
        <p:txBody>
          <a:bodyPr>
            <a:normAutofit fontScale="25000" lnSpcReduction="20000"/>
          </a:bodyPr>
          <a:lstStyle/>
          <a:p>
            <a:pPr marL="109728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8000" b="1" u="sng" dirty="0">
                <a:solidFill>
                  <a:srgbClr val="0D0D0D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  <a:hlinkClick r:id="rId3"/>
              </a:rPr>
              <a:t>Защитные волокна</a:t>
            </a:r>
            <a:endParaRPr lang="ru-RU" sz="8000" b="1" dirty="0">
              <a:solidFill>
                <a:srgbClr val="000000"/>
              </a:solidFill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109728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8000" dirty="0">
              <a:solidFill>
                <a:srgbClr val="000000"/>
              </a:solidFill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109728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8000" dirty="0">
                <a:solidFill>
                  <a:srgbClr val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Защитные волокна природного или искусственного происхождения вводятся в бумажную массу ещё до процесса отливки бумажного листа они могут находиться на некоторых участках банкноты или распределятся по всей её площади. Существует несколько видов защитных волокон : цветные и комбинированные. В бумаге денежных билетов Банка России образца 1997 года и модификация 2001 года содержится защитные волокна трёх типов : красные, светло- зелёные и фиолетовые. В бумаге банкноты достоинством 5000 рублей и в модифицированных банкнотах 2004 года содержится волокна четырёх типов : красные , светло – зелёные и двух цветные.</a:t>
            </a:r>
          </a:p>
          <a:p>
            <a:pPr marL="109728" indent="0">
              <a:buNone/>
            </a:pPr>
            <a:endParaRPr lang="ru-RU" sz="8000" dirty="0">
              <a:latin typeface="Times New Roman" pitchFamily="18" charset="0"/>
              <a:cs typeface="Times New Roman" pitchFamily="18" charset="0"/>
            </a:endParaRPr>
          </a:p>
          <a:p>
            <a:pPr marL="109728" indent="0">
              <a:buNone/>
            </a:pP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6" name="Picture 8" descr="Признаки подлинности современных российских банкнот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77" y="4189294"/>
            <a:ext cx="3381375" cy="217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10 рублевая банкнота ШЕКТРЕЙД: уничтожители шредеры переплет…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424" y="4289306"/>
            <a:ext cx="3810000" cy="1971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3398200"/>
      </p:ext>
    </p:extLst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158" y="500042"/>
            <a:ext cx="8229600" cy="1008112"/>
          </a:xfrm>
        </p:spPr>
        <p:txBody>
          <a:bodyPr>
            <a:noAutofit/>
          </a:bodyPr>
          <a:lstStyle/>
          <a:p>
            <a:pPr marL="109728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000" u="sng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Полиграфическая защита</a:t>
            </a:r>
            <a:endParaRPr lang="ru-RU" sz="20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109728" indent="0">
              <a:buNone/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Полиграфическая защита банкнот подразумевает использование различных видов печати при изготовлении банкнот. Банкноты Банка России отпечатаны офсетным , металлографским , высоким ( серийные номера ) и трафаретным ( изображение гербов , городов на банкнотах 1000 и 5000 рублей ) способами печати</a:t>
            </a:r>
            <a:endParaRPr lang="ru-RU" sz="2000" dirty="0">
              <a:latin typeface="Times New Roman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4.1. Сведения о процессах изготовления подлинных денежных знаков. Производство банкнотной бумаги и защитные признаки банкнотной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10" y="2928934"/>
            <a:ext cx="2816443" cy="2714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Российская банкнота 1000 рублей станет самой защищенной в ми…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2" y="2928934"/>
            <a:ext cx="516857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1917030"/>
      </p:ext>
    </p:extLst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034" y="642918"/>
            <a:ext cx="8229600" cy="576064"/>
          </a:xfrm>
        </p:spPr>
        <p:txBody>
          <a:bodyPr>
            <a:noAutofit/>
          </a:bodyPr>
          <a:lstStyle/>
          <a:p>
            <a:pPr marL="109728" indent="0" algn="just">
              <a:buNone/>
            </a:pPr>
            <a:r>
              <a:rPr lang="ru-RU" sz="2000" u="sng" dirty="0">
                <a:solidFill>
                  <a:srgbClr val="0000FF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  <a:hlinkClick r:id="rId3"/>
              </a:rPr>
              <a:t>Физико-химическая защита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основывается на использование при изготовлении банкнот добавок химических веществ, наличие которых определяется специальными методами (инфракрасные, магнитные материалы и оптико-переменные краски). Люминесценция представляет собой свечение веществ при воздействии на них ультрафиолетовым излучением.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ВОЛГОГРАДСКАЯ АКАДЕМИЯ МВД РОССИИ КАФЕДРА ОСНОВ ЭКСПЕРТНО-КРИМИНАЛИСТИЧЕСКОЙ ДЕЯТЕЛЬНОСТИ, Банк Рефератов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32" y="3071810"/>
            <a:ext cx="5366065" cy="2275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4127781"/>
      </p:ext>
    </p:extLst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ChangeArrowheads="1"/>
          </p:cNvSpPr>
          <p:nvPr/>
        </p:nvSpPr>
        <p:spPr bwMode="auto">
          <a:xfrm>
            <a:off x="357188" y="1557338"/>
            <a:ext cx="85725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endParaRPr lang="ru-RU"/>
          </a:p>
          <a:p>
            <a:pPr algn="just"/>
            <a:endParaRPr lang="ru-RU"/>
          </a:p>
        </p:txBody>
      </p:sp>
      <p:graphicFrame>
        <p:nvGraphicFramePr>
          <p:cNvPr id="2" name="Схема 1"/>
          <p:cNvGraphicFramePr/>
          <p:nvPr/>
        </p:nvGraphicFramePr>
        <p:xfrm>
          <a:off x="107504" y="1158578"/>
          <a:ext cx="5309623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148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95963" y="404813"/>
            <a:ext cx="2843212" cy="213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Рисунок 4" descr="d145-1.jp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724525" y="4149725"/>
            <a:ext cx="3024188" cy="232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Стена ВКонтакт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1480"/>
            <a:ext cx="9144000" cy="5484352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5600" dirty="0">
                <a:latin typeface="Monotype Corsiva" pitchFamily="66" charset="0"/>
              </a:rPr>
              <a:t>            </a:t>
            </a:r>
            <a:r>
              <a:rPr lang="ru-RU" sz="4400" i="1" dirty="0">
                <a:solidFill>
                  <a:srgbClr val="8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Функции денег</a:t>
            </a:r>
          </a:p>
        </p:txBody>
      </p:sp>
      <p:sp>
        <p:nvSpPr>
          <p:cNvPr id="15363" name="Rectangle 5"/>
          <p:cNvSpPr>
            <a:spLocks noGrp="1" noChangeArrowheads="1"/>
          </p:cNvSpPr>
          <p:nvPr>
            <p:ph idx="1"/>
          </p:nvPr>
        </p:nvSpPr>
        <p:spPr>
          <a:xfrm>
            <a:off x="1214438" y="1785938"/>
            <a:ext cx="7358062" cy="3786187"/>
          </a:xfrm>
        </p:spPr>
        <p:txBody>
          <a:bodyPr>
            <a:normAutofit fontScale="85000" lnSpcReduction="10000"/>
          </a:bodyPr>
          <a:lstStyle/>
          <a:p>
            <a:pPr marL="365760" indent="-256032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ru-RU" dirty="0">
              <a:latin typeface="Monotype Corsiva" pitchFamily="66" charset="0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4800" dirty="0">
                <a:latin typeface="Monotype Corsiva" pitchFamily="66" charset="0"/>
              </a:rPr>
              <a:t>Деньги как  мера стоимости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4800" dirty="0">
                <a:latin typeface="Monotype Corsiva" pitchFamily="66" charset="0"/>
              </a:rPr>
              <a:t>Деньги как средство обращения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4800" dirty="0">
                <a:latin typeface="Monotype Corsiva" pitchFamily="66" charset="0"/>
              </a:rPr>
              <a:t>Деньги как средство накопления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4800" dirty="0">
                <a:latin typeface="Monotype Corsiva" pitchFamily="66" charset="0"/>
              </a:rPr>
              <a:t>Деньги как средство платежа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4800" dirty="0">
                <a:latin typeface="Monotype Corsiva" pitchFamily="66" charset="0"/>
              </a:rPr>
              <a:t>Функция мировых денег</a:t>
            </a:r>
          </a:p>
        </p:txBody>
      </p:sp>
    </p:spTree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>
                <a:solidFill>
                  <a:srgbClr val="392343"/>
                </a:solidFill>
                <a:latin typeface="Comic Sans MS" pitchFamily="66" charset="0"/>
              </a:rPr>
              <a:t>  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Деньги как мера стоимости</a:t>
            </a:r>
          </a:p>
        </p:txBody>
      </p:sp>
      <p:sp>
        <p:nvSpPr>
          <p:cNvPr id="46082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250825" y="1214438"/>
            <a:ext cx="8388350" cy="5348287"/>
          </a:xfrm>
        </p:spPr>
        <p:txBody>
          <a:bodyPr/>
          <a:lstStyle/>
          <a:p>
            <a:pPr>
              <a:buFont typeface="Wingdings 3" pitchFamily="18" charset="2"/>
              <a:buNone/>
            </a:pPr>
            <a:r>
              <a:rPr lang="ru-RU" sz="2400" b="1" i="1">
                <a:latin typeface="Times New Roman" pitchFamily="18" charset="0"/>
                <a:cs typeface="Times New Roman" pitchFamily="18" charset="0"/>
              </a:rPr>
              <a:t>Мера стоимости</a:t>
            </a:r>
            <a:r>
              <a:rPr lang="ru-RU" sz="2400" i="1">
                <a:latin typeface="Times New Roman" pitchFamily="18" charset="0"/>
                <a:cs typeface="Times New Roman" pitchFamily="18" charset="0"/>
              </a:rPr>
              <a:t> — это функция, в которой деньги обеспечивают выражение и измерение стоимости товаров, предоставляя ей форму цены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Font typeface="Wingdings 3" pitchFamily="18" charset="2"/>
              <a:buNone/>
            </a:pP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При помощи денег субъекты измеряют и соизмеряют стоимость  всех товаров</a:t>
            </a:r>
          </a:p>
          <a:p>
            <a:endParaRPr lang="ru-RU" sz="2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Функцию деньги выполняют при помощи масштаба цен</a:t>
            </a:r>
          </a:p>
          <a:p>
            <a:endParaRPr lang="ru-RU" sz="28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Участвуют идеальные (мысленно  представляемые) деньги</a:t>
            </a:r>
          </a:p>
        </p:txBody>
      </p:sp>
    </p:spTree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Прямоугольник 1"/>
          <p:cNvSpPr>
            <a:spLocks noChangeArrowheads="1"/>
          </p:cNvSpPr>
          <p:nvPr/>
        </p:nvSpPr>
        <p:spPr bwMode="auto">
          <a:xfrm>
            <a:off x="285750" y="285750"/>
            <a:ext cx="8572500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100" b="1" dirty="0">
                <a:solidFill>
                  <a:srgbClr val="C0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Деньги как средство обращения</a:t>
            </a:r>
          </a:p>
          <a:p>
            <a:endParaRPr lang="ru-RU" sz="24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Средство обращения</a:t>
            </a:r>
            <a:r>
              <a:rPr lang="ru-RU" sz="2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— это функция, в которой деньги являются посредником в обмене товаров и обеспечивают их обращение.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600"/>
              </a:spcAft>
              <a:buFontTx/>
              <a:buChar char="-"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Обмен товаров осуществляется по схеме Т-Д-Т в отличие от бартерного обмена товаров по схеме Т-Т.</a:t>
            </a:r>
          </a:p>
          <a:p>
            <a:pPr>
              <a:spcAft>
                <a:spcPts val="600"/>
              </a:spcAft>
              <a:buFontTx/>
              <a:buChar char="-"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Процессы продажи (Т – Д) и купли (Д -  Т) разделены во времени и пространстве.</a:t>
            </a:r>
          </a:p>
          <a:p>
            <a:pPr>
              <a:spcAft>
                <a:spcPts val="600"/>
              </a:spcAft>
              <a:buFontTx/>
              <a:buChar char="-"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Кратковременность  использования денег.</a:t>
            </a:r>
          </a:p>
          <a:p>
            <a:pPr>
              <a:buFontTx/>
              <a:buChar char="-"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Участвуют реальные деньги. </a:t>
            </a:r>
          </a:p>
        </p:txBody>
      </p:sp>
    </p:spTree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3982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dirty="0"/>
              <a:t>       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Деньги как средство платежа</a:t>
            </a:r>
          </a:p>
        </p:txBody>
      </p:sp>
      <p:sp>
        <p:nvSpPr>
          <p:cNvPr id="19459" name="Rectangle 13"/>
          <p:cNvSpPr>
            <a:spLocks noGrp="1" noChangeArrowheads="1"/>
          </p:cNvSpPr>
          <p:nvPr>
            <p:ph type="body" idx="4294967295"/>
          </p:nvPr>
        </p:nvSpPr>
        <p:spPr>
          <a:xfrm>
            <a:off x="142875" y="2071688"/>
            <a:ext cx="4610100" cy="4413250"/>
          </a:xfrm>
        </p:spPr>
        <p:txBody>
          <a:bodyPr/>
          <a:lstStyle/>
          <a:p>
            <a:r>
              <a:rPr lang="ru-RU" sz="2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Деньги выступают как средство уплаты долга при несовпадении покупок и продаж во времени и пространстве</a:t>
            </a:r>
          </a:p>
          <a:p>
            <a:endParaRPr lang="ru-RU" sz="2400" b="1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Товары могут быть проданы в кредит. Кредитные сделки породили векселя и банкноты</a:t>
            </a:r>
          </a:p>
        </p:txBody>
      </p:sp>
      <p:pic>
        <p:nvPicPr>
          <p:cNvPr id="19460" name="Picture 20" descr="0000727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076825" y="1844675"/>
            <a:ext cx="3671888" cy="4321175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4800" dirty="0"/>
              <a:t>       </a:t>
            </a:r>
            <a:r>
              <a:rPr lang="ru-RU" sz="37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Функциия</a:t>
            </a:r>
            <a:r>
              <a:rPr lang="ru-RU" sz="37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мировых денег</a:t>
            </a:r>
          </a:p>
        </p:txBody>
      </p:sp>
      <p:sp>
        <p:nvSpPr>
          <p:cNvPr id="20483" name="Rectangle 15"/>
          <p:cNvSpPr>
            <a:spLocks noGrp="1" noChangeArrowheads="1"/>
          </p:cNvSpPr>
          <p:nvPr>
            <p:ph type="body" idx="4294967295"/>
          </p:nvPr>
        </p:nvSpPr>
        <p:spPr>
          <a:xfrm>
            <a:off x="0" y="2060575"/>
            <a:ext cx="4679950" cy="4114800"/>
          </a:xfrm>
        </p:spPr>
        <p:txBody>
          <a:bodyPr>
            <a:normAutofit fontScale="925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36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Деньги используются для      международных расчетов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ru-RU" sz="3600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36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 роли мировых денег </a:t>
            </a:r>
          </a:p>
          <a:p>
            <a:pPr marL="365760" indent="-256032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36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выступает  золото</a:t>
            </a:r>
          </a:p>
        </p:txBody>
      </p:sp>
      <p:pic>
        <p:nvPicPr>
          <p:cNvPr id="20484" name="Picture 18" descr="0000729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859338" y="1989138"/>
            <a:ext cx="3960812" cy="3960812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7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398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4200" dirty="0">
                <a:solidFill>
                  <a:srgbClr val="FF5050"/>
                </a:solidFill>
                <a:latin typeface="Comic Sans MS" pitchFamily="66" charset="0"/>
              </a:rPr>
              <a:t>  </a:t>
            </a:r>
            <a:r>
              <a:rPr lang="ru-RU" sz="37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Деньги как средство накопления</a:t>
            </a:r>
          </a:p>
        </p:txBody>
      </p:sp>
      <p:sp>
        <p:nvSpPr>
          <p:cNvPr id="50178" name="Rectangle 38"/>
          <p:cNvSpPr>
            <a:spLocks noGrp="1" noChangeArrowheads="1"/>
          </p:cNvSpPr>
          <p:nvPr>
            <p:ph sz="half" idx="1"/>
          </p:nvPr>
        </p:nvSpPr>
        <p:spPr>
          <a:xfrm>
            <a:off x="457200" y="1481138"/>
            <a:ext cx="4038600" cy="4525962"/>
          </a:xfrm>
        </p:spPr>
        <p:txBody>
          <a:bodyPr/>
          <a:lstStyle/>
          <a:p>
            <a:r>
              <a:rPr lang="ru-RU" sz="2400" b="1">
                <a:solidFill>
                  <a:srgbClr val="FF9933"/>
                </a:solidFill>
                <a:latin typeface="Times New Roman" pitchFamily="18" charset="0"/>
                <a:cs typeface="Times New Roman" pitchFamily="18" charset="0"/>
              </a:rPr>
              <a:t>Деньги покидают сферу обращения и оседают в домашних сейфах и на счетах в банках</a:t>
            </a:r>
          </a:p>
          <a:p>
            <a:endParaRPr lang="ru-RU" sz="2400" b="1">
              <a:solidFill>
                <a:srgbClr val="FF9933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>
                <a:solidFill>
                  <a:srgbClr val="FF9933"/>
                </a:solidFill>
                <a:latin typeface="Times New Roman" pitchFamily="18" charset="0"/>
                <a:cs typeface="Times New Roman" pitchFamily="18" charset="0"/>
              </a:rPr>
              <a:t>В качестве средства накопления выступает золото и неполноценные деньги</a:t>
            </a:r>
          </a:p>
        </p:txBody>
      </p:sp>
      <p:pic>
        <p:nvPicPr>
          <p:cNvPr id="50179" name="Picture 44" descr="0000732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926013" y="1600200"/>
            <a:ext cx="3482975" cy="4421188"/>
          </a:xfrm>
        </p:spPr>
      </p:pic>
    </p:spTree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1143000"/>
          </a:xfrm>
        </p:spPr>
        <p:txBody>
          <a:bodyPr/>
          <a:lstStyle/>
          <a:p>
            <a:pPr algn="ctr"/>
            <a:r>
              <a:rPr lang="ru-RU" dirty="0"/>
              <a:t>СПАСИБО ЗА ВНИМАНИЕ!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08" y="2500306"/>
            <a:ext cx="4914592" cy="3128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866</TotalTime>
  <Words>1027</Words>
  <Application>Microsoft Office PowerPoint</Application>
  <PresentationFormat>Экран (4:3)</PresentationFormat>
  <Paragraphs>187</Paragraphs>
  <Slides>47</Slides>
  <Notes>45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59" baseType="lpstr">
      <vt:lpstr>Arial</vt:lpstr>
      <vt:lpstr>Calibri</vt:lpstr>
      <vt:lpstr>Comic Sans MS</vt:lpstr>
      <vt:lpstr>Lucida Sans Unicode</vt:lpstr>
      <vt:lpstr>Monotype Corsiva</vt:lpstr>
      <vt:lpstr>Times New Roman</vt:lpstr>
      <vt:lpstr>Times New Roman CYR</vt:lpstr>
      <vt:lpstr>Verdana</vt:lpstr>
      <vt:lpstr>Wingdings</vt:lpstr>
      <vt:lpstr>Wingdings 2</vt:lpstr>
      <vt:lpstr>Wingdings 3</vt:lpstr>
      <vt:lpstr>Открытая</vt:lpstr>
      <vt:lpstr>    Сущность и функции денег в экономике     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Драгоценные металлы  (монетные деньги)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Электронные деньги</vt:lpstr>
      <vt:lpstr>Коллекционер</vt:lpstr>
      <vt:lpstr>Презентация PowerPoint</vt:lpstr>
      <vt:lpstr>ВИДЫ ЗАЩИТЫ БАНКНОТ </vt:lpstr>
      <vt:lpstr>Презентация PowerPoint</vt:lpstr>
      <vt:lpstr>Презентация PowerPoint</vt:lpstr>
      <vt:lpstr>Защитная нить - сплошная - полностью находящаяся внутри бумажного листа;  - оконная (ныряющая) - периодически выходящая на поверхность бумажного листа.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Функции денег</vt:lpstr>
      <vt:lpstr>  Деньги как мера стоимости</vt:lpstr>
      <vt:lpstr>Презентация PowerPoint</vt:lpstr>
      <vt:lpstr>       Деньги как средство платежа</vt:lpstr>
      <vt:lpstr>       Функциия мировых денег</vt:lpstr>
      <vt:lpstr>  Деньги как средство накопления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Происхождение денег</dc:title>
  <dc:creator>Я</dc:creator>
  <cp:lastModifiedBy>user</cp:lastModifiedBy>
  <cp:revision>63</cp:revision>
  <dcterms:created xsi:type="dcterms:W3CDTF">2013-01-01T11:25:09Z</dcterms:created>
  <dcterms:modified xsi:type="dcterms:W3CDTF">2025-12-09T09:22:44Z</dcterms:modified>
</cp:coreProperties>
</file>